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72.jpg" ContentType="image/jpg"/>
  <Override PartName="/ppt/media/image73.jpg" ContentType="image/jpg"/>
  <Override PartName="/ppt/media/image74.jpg" ContentType="image/jp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3" r:id="rId2"/>
  </p:sldMasterIdLst>
  <p:notesMasterIdLst>
    <p:notesMasterId r:id="rId66"/>
  </p:notesMasterIdLst>
  <p:handoutMasterIdLst>
    <p:handoutMasterId r:id="rId67"/>
  </p:handoutMasterIdLst>
  <p:sldIdLst>
    <p:sldId id="447" r:id="rId3"/>
    <p:sldId id="256" r:id="rId4"/>
    <p:sldId id="419" r:id="rId5"/>
    <p:sldId id="398" r:id="rId6"/>
    <p:sldId id="338" r:id="rId7"/>
    <p:sldId id="339" r:id="rId8"/>
    <p:sldId id="341" r:id="rId9"/>
    <p:sldId id="366" r:id="rId10"/>
    <p:sldId id="369" r:id="rId11"/>
    <p:sldId id="278" r:id="rId12"/>
    <p:sldId id="444" r:id="rId13"/>
    <p:sldId id="379" r:id="rId14"/>
    <p:sldId id="284" r:id="rId15"/>
    <p:sldId id="373" r:id="rId16"/>
    <p:sldId id="376" r:id="rId17"/>
    <p:sldId id="377" r:id="rId18"/>
    <p:sldId id="274" r:id="rId19"/>
    <p:sldId id="289" r:id="rId20"/>
    <p:sldId id="445" r:id="rId21"/>
    <p:sldId id="391" r:id="rId22"/>
    <p:sldId id="374" r:id="rId23"/>
    <p:sldId id="261" r:id="rId24"/>
    <p:sldId id="347" r:id="rId25"/>
    <p:sldId id="348" r:id="rId26"/>
    <p:sldId id="320" r:id="rId27"/>
    <p:sldId id="426" r:id="rId28"/>
    <p:sldId id="388" r:id="rId29"/>
    <p:sldId id="387" r:id="rId30"/>
    <p:sldId id="337" r:id="rId31"/>
    <p:sldId id="336" r:id="rId32"/>
    <p:sldId id="345" r:id="rId33"/>
    <p:sldId id="423" r:id="rId34"/>
    <p:sldId id="257" r:id="rId35"/>
    <p:sldId id="258" r:id="rId36"/>
    <p:sldId id="425" r:id="rId37"/>
    <p:sldId id="428" r:id="rId38"/>
    <p:sldId id="429" r:id="rId39"/>
    <p:sldId id="430" r:id="rId40"/>
    <p:sldId id="432" r:id="rId41"/>
    <p:sldId id="431" r:id="rId42"/>
    <p:sldId id="356" r:id="rId43"/>
    <p:sldId id="322" r:id="rId44"/>
    <p:sldId id="287" r:id="rId45"/>
    <p:sldId id="441" r:id="rId46"/>
    <p:sldId id="439" r:id="rId47"/>
    <p:sldId id="440" r:id="rId48"/>
    <p:sldId id="280" r:id="rId49"/>
    <p:sldId id="277" r:id="rId50"/>
    <p:sldId id="293" r:id="rId51"/>
    <p:sldId id="294" r:id="rId52"/>
    <p:sldId id="276" r:id="rId53"/>
    <p:sldId id="436" r:id="rId54"/>
    <p:sldId id="448" r:id="rId55"/>
    <p:sldId id="449" r:id="rId56"/>
    <p:sldId id="450" r:id="rId57"/>
    <p:sldId id="451" r:id="rId58"/>
    <p:sldId id="442" r:id="rId59"/>
    <p:sldId id="334" r:id="rId60"/>
    <p:sldId id="435" r:id="rId61"/>
    <p:sldId id="361" r:id="rId62"/>
    <p:sldId id="433" r:id="rId63"/>
    <p:sldId id="443" r:id="rId64"/>
    <p:sldId id="452" r:id="rId6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zoumis, Kelly" initials="TK" lastIdx="1" clrIdx="0">
    <p:extLst>
      <p:ext uri="{19B8F6BF-5375-455C-9EA6-DF929625EA0E}">
        <p15:presenceInfo xmlns:p15="http://schemas.microsoft.com/office/powerpoint/2012/main" userId="Tzoumis, Kel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12B"/>
    <a:srgbClr val="C49500"/>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9" autoAdjust="0"/>
    <p:restoredTop sz="68704" autoAdjust="0"/>
  </p:normalViewPr>
  <p:slideViewPr>
    <p:cSldViewPr>
      <p:cViewPr varScale="1">
        <p:scale>
          <a:sx n="61" d="100"/>
          <a:sy n="61" d="100"/>
        </p:scale>
        <p:origin x="2010" y="66"/>
      </p:cViewPr>
      <p:guideLst>
        <p:guide pos="3839"/>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133" d="100"/>
          <a:sy n="133" d="100"/>
        </p:scale>
        <p:origin x="4770"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_rels/data2.xml.rels><?xml version="1.0" encoding="UTF-8" standalone="yes"?>
<Relationships xmlns="http://schemas.openxmlformats.org/package/2006/relationships"><Relationship Id="rId3" Type="http://schemas.openxmlformats.org/officeDocument/2006/relationships/hyperlink" Target="https://iddresources.org/gle/introtoic/cultural-iceberg.html" TargetMode="External"/><Relationship Id="rId2" Type="http://schemas.openxmlformats.org/officeDocument/2006/relationships/hyperlink" Target="https://www.hofstede-insights.com/country-comparison/the-usa/" TargetMode="External"/><Relationship Id="rId1" Type="http://schemas.openxmlformats.org/officeDocument/2006/relationships/hyperlink" Target="https://hbr.org/2014/08/whats-your-cultural-profile" TargetMode="External"/><Relationship Id="rId4" Type="http://schemas.openxmlformats.org/officeDocument/2006/relationships/hyperlink" Target="https://iddresources.org/gle/introtoic/index.html"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iddresources.org/gle/introtoic/index.html" TargetMode="External"/><Relationship Id="rId2" Type="http://schemas.openxmlformats.org/officeDocument/2006/relationships/hyperlink" Target="https://hbr.org/2014/08/whats-your-cultural-profile" TargetMode="External"/><Relationship Id="rId1" Type="http://schemas.openxmlformats.org/officeDocument/2006/relationships/hyperlink" Target="https://www.hofstede-insights.com/country-comparison/the-usa/" TargetMode="External"/><Relationship Id="rId4" Type="http://schemas.openxmlformats.org/officeDocument/2006/relationships/hyperlink" Target="https://iddresources.org/gle/introtoic/cultural-iceberg.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3F4830-5CD4-4C71-985C-0708E9B0BE14}" type="doc">
      <dgm:prSet loTypeId="urn:microsoft.com/office/officeart/2005/8/layout/StepDownProcess" loCatId="process" qsTypeId="urn:microsoft.com/office/officeart/2005/8/quickstyle/simple5" qsCatId="simple" csTypeId="urn:microsoft.com/office/officeart/2005/8/colors/accent1_2" csCatId="accent1" phldr="1"/>
      <dgm:spPr/>
      <dgm:t>
        <a:bodyPr/>
        <a:lstStyle/>
        <a:p>
          <a:endParaRPr lang="en-US"/>
        </a:p>
      </dgm:t>
    </dgm:pt>
    <dgm:pt modelId="{98450B70-D18C-4E1D-97E9-FA8BA06091D9}">
      <dgm:prSet phldrT="[Text]"/>
      <dgm:spPr>
        <a:solidFill>
          <a:srgbClr val="0070C0"/>
        </a:solidFill>
        <a:ln>
          <a:solidFill>
            <a:srgbClr val="0070C0"/>
          </a:solidFill>
        </a:ln>
      </dgm:spPr>
      <dgm:t>
        <a:bodyPr/>
        <a:lstStyle/>
        <a:p>
          <a:pPr algn="ctr"/>
          <a:r>
            <a:rPr lang="en-US" b="1" dirty="0"/>
            <a:t>Introduction</a:t>
          </a:r>
        </a:p>
      </dgm:t>
      <dgm:extLst>
        <a:ext uri="{E40237B7-FDA0-4F09-8148-C483321AD2D9}">
          <dgm14:cNvPr xmlns:dgm14="http://schemas.microsoft.com/office/drawing/2010/diagram" id="0" name="" title="Group A title"/>
        </a:ext>
      </dgm:extLst>
    </dgm:pt>
    <dgm:pt modelId="{D3A29EAE-789C-47E5-9852-BCEC72920C67}" type="parTrans" cxnId="{E5063A27-7015-42DC-B1DA-489D94936D4B}">
      <dgm:prSet/>
      <dgm:spPr/>
      <dgm:t>
        <a:bodyPr/>
        <a:lstStyle/>
        <a:p>
          <a:endParaRPr lang="en-US"/>
        </a:p>
      </dgm:t>
    </dgm:pt>
    <dgm:pt modelId="{5476BBDE-A636-40EE-8272-09D0B7700854}" type="sibTrans" cxnId="{E5063A27-7015-42DC-B1DA-489D94936D4B}">
      <dgm:prSet/>
      <dgm:spPr/>
      <dgm:t>
        <a:bodyPr/>
        <a:lstStyle/>
        <a:p>
          <a:endParaRPr lang="en-US"/>
        </a:p>
      </dgm:t>
    </dgm:pt>
    <dgm:pt modelId="{F20117B0-FCD8-4927-B2D0-4FE779DC2A9B}">
      <dgm:prSet phldrT="[Text]"/>
      <dgm:spPr>
        <a:solidFill>
          <a:srgbClr val="00B050"/>
        </a:solidFill>
        <a:ln>
          <a:solidFill>
            <a:schemeClr val="bg1"/>
          </a:solidFill>
        </a:ln>
      </dgm:spPr>
      <dgm:t>
        <a:bodyPr/>
        <a:lstStyle/>
        <a:p>
          <a:r>
            <a:rPr lang="en-US" b="1" dirty="0"/>
            <a:t>Student Meetings</a:t>
          </a:r>
        </a:p>
      </dgm:t>
      <dgm:extLst>
        <a:ext uri="{E40237B7-FDA0-4F09-8148-C483321AD2D9}">
          <dgm14:cNvPr xmlns:dgm14="http://schemas.microsoft.com/office/drawing/2010/diagram" id="0" name="" title="Group B title"/>
        </a:ext>
      </dgm:extLst>
    </dgm:pt>
    <dgm:pt modelId="{B7B5CF59-8994-46C1-B996-2D89DD31FA35}" type="parTrans" cxnId="{616F7DC2-8C47-419A-9301-3002DA2ECB22}">
      <dgm:prSet/>
      <dgm:spPr/>
      <dgm:t>
        <a:bodyPr/>
        <a:lstStyle/>
        <a:p>
          <a:endParaRPr lang="en-US"/>
        </a:p>
      </dgm:t>
    </dgm:pt>
    <dgm:pt modelId="{73C4C127-0365-4ABF-A0E4-A1536DE07080}" type="sibTrans" cxnId="{616F7DC2-8C47-419A-9301-3002DA2ECB22}">
      <dgm:prSet/>
      <dgm:spPr/>
      <dgm:t>
        <a:bodyPr/>
        <a:lstStyle/>
        <a:p>
          <a:endParaRPr lang="en-US"/>
        </a:p>
      </dgm:t>
    </dgm:pt>
    <dgm:pt modelId="{255827E2-CE07-427C-839C-BE2E51FCDBB8}">
      <dgm:prSet phldrT="[Text]"/>
      <dgm:spPr/>
      <dgm:t>
        <a:bodyPr/>
        <a:lstStyle/>
        <a:p>
          <a:pPr algn="l"/>
          <a:endParaRPr lang="en-US" dirty="0"/>
        </a:p>
      </dgm:t>
      <dgm:extLst>
        <a:ext uri="{E40237B7-FDA0-4F09-8148-C483321AD2D9}">
          <dgm14:cNvPr xmlns:dgm14="http://schemas.microsoft.com/office/drawing/2010/diagram" id="0" name="" title="Group B tasks"/>
        </a:ext>
      </dgm:extLst>
    </dgm:pt>
    <dgm:pt modelId="{CC67C3C2-15A4-4506-BA33-B1FE8A669FD6}" type="parTrans" cxnId="{57307241-4596-4C81-AEDD-3103B1A40EE5}">
      <dgm:prSet/>
      <dgm:spPr/>
      <dgm:t>
        <a:bodyPr/>
        <a:lstStyle/>
        <a:p>
          <a:endParaRPr lang="en-US"/>
        </a:p>
      </dgm:t>
    </dgm:pt>
    <dgm:pt modelId="{22B85B52-EEDB-48AC-9998-BE0D123F7FE8}" type="sibTrans" cxnId="{57307241-4596-4C81-AEDD-3103B1A40EE5}">
      <dgm:prSet/>
      <dgm:spPr/>
      <dgm:t>
        <a:bodyPr/>
        <a:lstStyle/>
        <a:p>
          <a:endParaRPr lang="en-US"/>
        </a:p>
      </dgm:t>
    </dgm:pt>
    <dgm:pt modelId="{6577151B-43EE-44F9-A959-0F918B08DCD2}">
      <dgm:prSet phldrT="[Text]"/>
      <dgm:spPr>
        <a:solidFill>
          <a:srgbClr val="7030A0"/>
        </a:solidFill>
        <a:ln>
          <a:solidFill>
            <a:schemeClr val="bg1"/>
          </a:solidFill>
        </a:ln>
      </dgm:spPr>
      <dgm:t>
        <a:bodyPr/>
        <a:lstStyle/>
        <a:p>
          <a:r>
            <a:rPr lang="en-US" b="1" dirty="0"/>
            <a:t>Tools</a:t>
          </a:r>
        </a:p>
      </dgm:t>
    </dgm:pt>
    <dgm:pt modelId="{13D3FDFF-A152-4170-BBF2-D792529FC3FB}" type="parTrans" cxnId="{6B1927D6-1913-4CE7-B0ED-DAFEACCED3B3}">
      <dgm:prSet/>
      <dgm:spPr/>
      <dgm:t>
        <a:bodyPr/>
        <a:lstStyle/>
        <a:p>
          <a:endParaRPr lang="en-US"/>
        </a:p>
      </dgm:t>
    </dgm:pt>
    <dgm:pt modelId="{CAACCD12-A280-4C02-AC3D-84E31C60648F}" type="sibTrans" cxnId="{6B1927D6-1913-4CE7-B0ED-DAFEACCED3B3}">
      <dgm:prSet/>
      <dgm:spPr/>
      <dgm:t>
        <a:bodyPr/>
        <a:lstStyle/>
        <a:p>
          <a:endParaRPr lang="en-US"/>
        </a:p>
      </dgm:t>
    </dgm:pt>
    <dgm:pt modelId="{0D636056-30D8-4434-99F7-E38A6E2B8161}">
      <dgm:prSet phldrT="[Text]"/>
      <dgm:spPr>
        <a:solidFill>
          <a:schemeClr val="accent4"/>
        </a:solidFill>
        <a:ln>
          <a:solidFill>
            <a:schemeClr val="bg1"/>
          </a:solidFill>
        </a:ln>
      </dgm:spPr>
      <dgm:t>
        <a:bodyPr/>
        <a:lstStyle/>
        <a:p>
          <a:r>
            <a:rPr lang="en-US" b="1" dirty="0"/>
            <a:t>Discussion, Questions and Answers</a:t>
          </a:r>
        </a:p>
      </dgm:t>
      <dgm:extLst>
        <a:ext uri="{E40237B7-FDA0-4F09-8148-C483321AD2D9}">
          <dgm14:cNvPr xmlns:dgm14="http://schemas.microsoft.com/office/drawing/2010/diagram" id="0" name="" title="Group C title"/>
        </a:ext>
      </dgm:extLst>
    </dgm:pt>
    <dgm:pt modelId="{29834D85-C3E6-4A35-9EB5-194ABE6020BC}" type="sibTrans" cxnId="{509F2F7C-8BDB-46E3-A012-91E3DFD74DCA}">
      <dgm:prSet/>
      <dgm:spPr/>
      <dgm:t>
        <a:bodyPr/>
        <a:lstStyle/>
        <a:p>
          <a:endParaRPr lang="en-US"/>
        </a:p>
      </dgm:t>
    </dgm:pt>
    <dgm:pt modelId="{BB5BFE0E-B039-45BE-BD5F-A1F8AB17574F}" type="parTrans" cxnId="{509F2F7C-8BDB-46E3-A012-91E3DFD74DCA}">
      <dgm:prSet/>
      <dgm:spPr/>
      <dgm:t>
        <a:bodyPr/>
        <a:lstStyle/>
        <a:p>
          <a:endParaRPr lang="en-US"/>
        </a:p>
      </dgm:t>
    </dgm:pt>
    <dgm:pt modelId="{08ECF78B-FAD5-4D9C-8E49-B3383B679E74}" type="pres">
      <dgm:prSet presAssocID="{A33F4830-5CD4-4C71-985C-0708E9B0BE14}" presName="rootnode" presStyleCnt="0">
        <dgm:presLayoutVars>
          <dgm:chMax/>
          <dgm:chPref/>
          <dgm:dir/>
          <dgm:animLvl val="lvl"/>
        </dgm:presLayoutVars>
      </dgm:prSet>
      <dgm:spPr/>
    </dgm:pt>
    <dgm:pt modelId="{CA25F1EE-EBF1-4624-880B-D3BCF13A2F47}" type="pres">
      <dgm:prSet presAssocID="{98450B70-D18C-4E1D-97E9-FA8BA06091D9}" presName="composite" presStyleCnt="0"/>
      <dgm:spPr/>
    </dgm:pt>
    <dgm:pt modelId="{1DBDDA96-9BFE-4E8D-B03A-B2FB6EE49E38}" type="pres">
      <dgm:prSet presAssocID="{98450B70-D18C-4E1D-97E9-FA8BA06091D9}" presName="bentUpArrow1" presStyleLbl="alignImgPlace1" presStyleIdx="0" presStyleCnt="3" custLinFactY="-27980" custLinFactNeighborX="35330" custLinFactNeighborY="-100000"/>
      <dgm:spPr/>
      <dgm:extLst>
        <a:ext uri="{E40237B7-FDA0-4F09-8148-C483321AD2D9}">
          <dgm14:cNvPr xmlns:dgm14="http://schemas.microsoft.com/office/drawing/2010/diagram" id="0" name="" title="Group A to Group B"/>
        </a:ext>
      </dgm:extLst>
    </dgm:pt>
    <dgm:pt modelId="{E2700167-FF4B-4025-A48B-3CB1A8B5F4C4}" type="pres">
      <dgm:prSet presAssocID="{98450B70-D18C-4E1D-97E9-FA8BA06091D9}" presName="ParentText" presStyleLbl="node1" presStyleIdx="0" presStyleCnt="4" custLinFactY="-20383" custLinFactNeighborX="19069" custLinFactNeighborY="-100000">
        <dgm:presLayoutVars>
          <dgm:chMax val="1"/>
          <dgm:chPref val="1"/>
          <dgm:bulletEnabled val="1"/>
        </dgm:presLayoutVars>
      </dgm:prSet>
      <dgm:spPr/>
    </dgm:pt>
    <dgm:pt modelId="{B00BB2B3-43BF-4BBF-B8B9-75901CCFACA5}" type="pres">
      <dgm:prSet presAssocID="{98450B70-D18C-4E1D-97E9-FA8BA06091D9}" presName="ChildText" presStyleLbl="revTx" presStyleIdx="0" presStyleCnt="3" custScaleX="216473" custLinFactY="-15912" custLinFactNeighborX="87729" custLinFactNeighborY="-100000">
        <dgm:presLayoutVars>
          <dgm:chMax val="0"/>
          <dgm:chPref val="0"/>
          <dgm:bulletEnabled val="1"/>
        </dgm:presLayoutVars>
      </dgm:prSet>
      <dgm:spPr/>
    </dgm:pt>
    <dgm:pt modelId="{939CB33E-F6DE-4B22-86E1-389888939D48}" type="pres">
      <dgm:prSet presAssocID="{5476BBDE-A636-40EE-8272-09D0B7700854}" presName="sibTrans" presStyleCnt="0"/>
      <dgm:spPr/>
    </dgm:pt>
    <dgm:pt modelId="{0B9F427B-E521-4A0D-A610-47D9D62FF434}" type="pres">
      <dgm:prSet presAssocID="{F20117B0-FCD8-4927-B2D0-4FE779DC2A9B}" presName="composite" presStyleCnt="0"/>
      <dgm:spPr/>
    </dgm:pt>
    <dgm:pt modelId="{CB65E7BF-26FC-4997-A604-64C56983E379}" type="pres">
      <dgm:prSet presAssocID="{F20117B0-FCD8-4927-B2D0-4FE779DC2A9B}" presName="bentUpArrow1" presStyleLbl="alignImgPlace1" presStyleIdx="1" presStyleCnt="3" custLinFactY="-295" custLinFactNeighborX="9214" custLinFactNeighborY="-100000"/>
      <dgm:spPr/>
      <dgm:extLst>
        <a:ext uri="{E40237B7-FDA0-4F09-8148-C483321AD2D9}">
          <dgm14:cNvPr xmlns:dgm14="http://schemas.microsoft.com/office/drawing/2010/diagram" id="0" name="" title="Group B to Group C"/>
        </a:ext>
      </dgm:extLst>
    </dgm:pt>
    <dgm:pt modelId="{1D736981-5D82-4672-9205-279958AACFE2}" type="pres">
      <dgm:prSet presAssocID="{F20117B0-FCD8-4927-B2D0-4FE779DC2A9B}" presName="ParentText" presStyleLbl="node1" presStyleIdx="1" presStyleCnt="4" custLinFactY="-4067" custLinFactNeighborX="12998" custLinFactNeighborY="-100000">
        <dgm:presLayoutVars>
          <dgm:chMax val="1"/>
          <dgm:chPref val="1"/>
          <dgm:bulletEnabled val="1"/>
        </dgm:presLayoutVars>
      </dgm:prSet>
      <dgm:spPr/>
    </dgm:pt>
    <dgm:pt modelId="{5812CCDB-7FE7-42D3-9D84-BC2F375234DF}" type="pres">
      <dgm:prSet presAssocID="{F20117B0-FCD8-4927-B2D0-4FE779DC2A9B}" presName="ChildText" presStyleLbl="revTx" presStyleIdx="1" presStyleCnt="3">
        <dgm:presLayoutVars>
          <dgm:chMax val="0"/>
          <dgm:chPref val="0"/>
          <dgm:bulletEnabled val="1"/>
        </dgm:presLayoutVars>
      </dgm:prSet>
      <dgm:spPr/>
    </dgm:pt>
    <dgm:pt modelId="{11E7C21B-758A-4A9D-8566-914D35C1B9FC}" type="pres">
      <dgm:prSet presAssocID="{73C4C127-0365-4ABF-A0E4-A1536DE07080}" presName="sibTrans" presStyleCnt="0"/>
      <dgm:spPr/>
    </dgm:pt>
    <dgm:pt modelId="{27AC4152-3790-436F-BE68-EF7D8416D588}" type="pres">
      <dgm:prSet presAssocID="{0D636056-30D8-4434-99F7-E38A6E2B8161}" presName="composite" presStyleCnt="0"/>
      <dgm:spPr/>
    </dgm:pt>
    <dgm:pt modelId="{F69214A0-0781-4416-A03A-730099DDA38B}" type="pres">
      <dgm:prSet presAssocID="{0D636056-30D8-4434-99F7-E38A6E2B8161}" presName="bentUpArrow1" presStyleLbl="alignImgPlace1" presStyleIdx="2" presStyleCnt="3" custLinFactNeighborX="-93934" custLinFactNeighborY="-69082"/>
      <dgm:spPr/>
    </dgm:pt>
    <dgm:pt modelId="{AE7ECB50-F4B1-47FD-BE6E-79C06FC25BB6}" type="pres">
      <dgm:prSet presAssocID="{0D636056-30D8-4434-99F7-E38A6E2B8161}" presName="ParentText" presStyleLbl="node1" presStyleIdx="2" presStyleCnt="4" custLinFactNeighborX="26646" custLinFactNeighborY="53792">
        <dgm:presLayoutVars>
          <dgm:chMax val="1"/>
          <dgm:chPref val="1"/>
          <dgm:bulletEnabled val="1"/>
        </dgm:presLayoutVars>
      </dgm:prSet>
      <dgm:spPr/>
    </dgm:pt>
    <dgm:pt modelId="{F47F6736-A1EF-416F-93BA-4910ADBAFC1C}" type="pres">
      <dgm:prSet presAssocID="{0D636056-30D8-4434-99F7-E38A6E2B8161}" presName="ChildText" presStyleLbl="revTx" presStyleIdx="2" presStyleCnt="3" custScaleX="516718" custLinFactY="-100000" custLinFactNeighborX="1248" custLinFactNeighborY="-141798">
        <dgm:presLayoutVars>
          <dgm:chMax val="0"/>
          <dgm:chPref val="0"/>
          <dgm:bulletEnabled val="1"/>
        </dgm:presLayoutVars>
      </dgm:prSet>
      <dgm:spPr/>
    </dgm:pt>
    <dgm:pt modelId="{24A5153D-34E6-4CB8-9E6E-E30C44C3555B}" type="pres">
      <dgm:prSet presAssocID="{29834D85-C3E6-4A35-9EB5-194ABE6020BC}" presName="sibTrans" presStyleCnt="0"/>
      <dgm:spPr/>
    </dgm:pt>
    <dgm:pt modelId="{722F9A7D-EA21-4EFF-9F08-83FC51CBF2A1}" type="pres">
      <dgm:prSet presAssocID="{6577151B-43EE-44F9-A959-0F918B08DCD2}" presName="composite" presStyleCnt="0"/>
      <dgm:spPr/>
    </dgm:pt>
    <dgm:pt modelId="{93016A58-35EF-4EBA-9173-3AD0B2BA6654}" type="pres">
      <dgm:prSet presAssocID="{6577151B-43EE-44F9-A959-0F918B08DCD2}" presName="ParentText" presStyleLbl="node1" presStyleIdx="3" presStyleCnt="4" custLinFactX="-9270" custLinFactY="-99166" custLinFactNeighborX="-100000" custLinFactNeighborY="-100000">
        <dgm:presLayoutVars>
          <dgm:chMax val="1"/>
          <dgm:chPref val="1"/>
          <dgm:bulletEnabled val="1"/>
        </dgm:presLayoutVars>
      </dgm:prSet>
      <dgm:spPr/>
    </dgm:pt>
  </dgm:ptLst>
  <dgm:cxnLst>
    <dgm:cxn modelId="{E5063A27-7015-42DC-B1DA-489D94936D4B}" srcId="{A33F4830-5CD4-4C71-985C-0708E9B0BE14}" destId="{98450B70-D18C-4E1D-97E9-FA8BA06091D9}" srcOrd="0" destOrd="0" parTransId="{D3A29EAE-789C-47E5-9852-BCEC72920C67}" sibTransId="{5476BBDE-A636-40EE-8272-09D0B7700854}"/>
    <dgm:cxn modelId="{57307241-4596-4C81-AEDD-3103B1A40EE5}" srcId="{F20117B0-FCD8-4927-B2D0-4FE779DC2A9B}" destId="{255827E2-CE07-427C-839C-BE2E51FCDBB8}" srcOrd="0" destOrd="0" parTransId="{CC67C3C2-15A4-4506-BA33-B1FE8A669FD6}" sibTransId="{22B85B52-EEDB-48AC-9998-BE0D123F7FE8}"/>
    <dgm:cxn modelId="{30F28D69-C421-42F6-81F5-B07C3AE9930C}" type="presOf" srcId="{A33F4830-5CD4-4C71-985C-0708E9B0BE14}" destId="{08ECF78B-FAD5-4D9C-8E49-B3383B679E74}" srcOrd="0" destOrd="0" presId="urn:microsoft.com/office/officeart/2005/8/layout/StepDownProcess"/>
    <dgm:cxn modelId="{509F2F7C-8BDB-46E3-A012-91E3DFD74DCA}" srcId="{A33F4830-5CD4-4C71-985C-0708E9B0BE14}" destId="{0D636056-30D8-4434-99F7-E38A6E2B8161}" srcOrd="2" destOrd="0" parTransId="{BB5BFE0E-B039-45BE-BD5F-A1F8AB17574F}" sibTransId="{29834D85-C3E6-4A35-9EB5-194ABE6020BC}"/>
    <dgm:cxn modelId="{B0AEEB88-5C20-4D17-8B31-F9DDE87A6EE5}" type="presOf" srcId="{98450B70-D18C-4E1D-97E9-FA8BA06091D9}" destId="{E2700167-FF4B-4025-A48B-3CB1A8B5F4C4}" srcOrd="0" destOrd="0" presId="urn:microsoft.com/office/officeart/2005/8/layout/StepDownProcess"/>
    <dgm:cxn modelId="{2740D594-8E29-4499-892A-4E1C65C4632B}" type="presOf" srcId="{255827E2-CE07-427C-839C-BE2E51FCDBB8}" destId="{5812CCDB-7FE7-42D3-9D84-BC2F375234DF}" srcOrd="0" destOrd="0" presId="urn:microsoft.com/office/officeart/2005/8/layout/StepDownProcess"/>
    <dgm:cxn modelId="{2D2E299B-C3F8-43F7-9E2F-2047332EE5E1}" type="presOf" srcId="{6577151B-43EE-44F9-A959-0F918B08DCD2}" destId="{93016A58-35EF-4EBA-9173-3AD0B2BA6654}" srcOrd="0" destOrd="0" presId="urn:microsoft.com/office/officeart/2005/8/layout/StepDownProcess"/>
    <dgm:cxn modelId="{BBFE1DAB-C84D-4021-AC30-C1AC2976C539}" type="presOf" srcId="{F20117B0-FCD8-4927-B2D0-4FE779DC2A9B}" destId="{1D736981-5D82-4672-9205-279958AACFE2}" srcOrd="0" destOrd="0" presId="urn:microsoft.com/office/officeart/2005/8/layout/StepDownProcess"/>
    <dgm:cxn modelId="{616F7DC2-8C47-419A-9301-3002DA2ECB22}" srcId="{A33F4830-5CD4-4C71-985C-0708E9B0BE14}" destId="{F20117B0-FCD8-4927-B2D0-4FE779DC2A9B}" srcOrd="1" destOrd="0" parTransId="{B7B5CF59-8994-46C1-B996-2D89DD31FA35}" sibTransId="{73C4C127-0365-4ABF-A0E4-A1536DE07080}"/>
    <dgm:cxn modelId="{78AA1BCD-5813-402A-B939-9DC94AC402AA}" type="presOf" srcId="{0D636056-30D8-4434-99F7-E38A6E2B8161}" destId="{AE7ECB50-F4B1-47FD-BE6E-79C06FC25BB6}" srcOrd="0" destOrd="0" presId="urn:microsoft.com/office/officeart/2005/8/layout/StepDownProcess"/>
    <dgm:cxn modelId="{6B1927D6-1913-4CE7-B0ED-DAFEACCED3B3}" srcId="{A33F4830-5CD4-4C71-985C-0708E9B0BE14}" destId="{6577151B-43EE-44F9-A959-0F918B08DCD2}" srcOrd="3" destOrd="0" parTransId="{13D3FDFF-A152-4170-BBF2-D792529FC3FB}" sibTransId="{CAACCD12-A280-4C02-AC3D-84E31C60648F}"/>
    <dgm:cxn modelId="{F29E68CB-DB17-40C8-A5E8-3AE492D31CB2}" type="presParOf" srcId="{08ECF78B-FAD5-4D9C-8E49-B3383B679E74}" destId="{CA25F1EE-EBF1-4624-880B-D3BCF13A2F47}" srcOrd="0" destOrd="0" presId="urn:microsoft.com/office/officeart/2005/8/layout/StepDownProcess"/>
    <dgm:cxn modelId="{D23640E8-2BAF-47B6-88BC-A3EF6465366C}" type="presParOf" srcId="{CA25F1EE-EBF1-4624-880B-D3BCF13A2F47}" destId="{1DBDDA96-9BFE-4E8D-B03A-B2FB6EE49E38}" srcOrd="0" destOrd="0" presId="urn:microsoft.com/office/officeart/2005/8/layout/StepDownProcess"/>
    <dgm:cxn modelId="{55035472-E4CA-48B1-BF2B-4DAAAB04A364}" type="presParOf" srcId="{CA25F1EE-EBF1-4624-880B-D3BCF13A2F47}" destId="{E2700167-FF4B-4025-A48B-3CB1A8B5F4C4}" srcOrd="1" destOrd="0" presId="urn:microsoft.com/office/officeart/2005/8/layout/StepDownProcess"/>
    <dgm:cxn modelId="{EED632F1-8854-4F71-934F-45F2CEC02E09}" type="presParOf" srcId="{CA25F1EE-EBF1-4624-880B-D3BCF13A2F47}" destId="{B00BB2B3-43BF-4BBF-B8B9-75901CCFACA5}" srcOrd="2" destOrd="0" presId="urn:microsoft.com/office/officeart/2005/8/layout/StepDownProcess"/>
    <dgm:cxn modelId="{5CC4978F-7A2D-4EDA-A34B-45A7F5F6526D}" type="presParOf" srcId="{08ECF78B-FAD5-4D9C-8E49-B3383B679E74}" destId="{939CB33E-F6DE-4B22-86E1-389888939D48}" srcOrd="1" destOrd="0" presId="urn:microsoft.com/office/officeart/2005/8/layout/StepDownProcess"/>
    <dgm:cxn modelId="{C2E107DE-F98D-47D2-84A7-D0DDDA9E558C}" type="presParOf" srcId="{08ECF78B-FAD5-4D9C-8E49-B3383B679E74}" destId="{0B9F427B-E521-4A0D-A610-47D9D62FF434}" srcOrd="2" destOrd="0" presId="urn:microsoft.com/office/officeart/2005/8/layout/StepDownProcess"/>
    <dgm:cxn modelId="{5F313F57-1708-4819-8737-D6829F469464}" type="presParOf" srcId="{0B9F427B-E521-4A0D-A610-47D9D62FF434}" destId="{CB65E7BF-26FC-4997-A604-64C56983E379}" srcOrd="0" destOrd="0" presId="urn:microsoft.com/office/officeart/2005/8/layout/StepDownProcess"/>
    <dgm:cxn modelId="{B7EAA625-4715-4955-9E0E-B102C341C7B0}" type="presParOf" srcId="{0B9F427B-E521-4A0D-A610-47D9D62FF434}" destId="{1D736981-5D82-4672-9205-279958AACFE2}" srcOrd="1" destOrd="0" presId="urn:microsoft.com/office/officeart/2005/8/layout/StepDownProcess"/>
    <dgm:cxn modelId="{32045BE1-54E9-4768-896D-DA17335C9157}" type="presParOf" srcId="{0B9F427B-E521-4A0D-A610-47D9D62FF434}" destId="{5812CCDB-7FE7-42D3-9D84-BC2F375234DF}" srcOrd="2" destOrd="0" presId="urn:microsoft.com/office/officeart/2005/8/layout/StepDownProcess"/>
    <dgm:cxn modelId="{963C884C-1227-4140-B158-31F66ADB330B}" type="presParOf" srcId="{08ECF78B-FAD5-4D9C-8E49-B3383B679E74}" destId="{11E7C21B-758A-4A9D-8566-914D35C1B9FC}" srcOrd="3" destOrd="0" presId="urn:microsoft.com/office/officeart/2005/8/layout/StepDownProcess"/>
    <dgm:cxn modelId="{E24CC220-2306-4B3C-86BD-F564B4C8C13E}" type="presParOf" srcId="{08ECF78B-FAD5-4D9C-8E49-B3383B679E74}" destId="{27AC4152-3790-436F-BE68-EF7D8416D588}" srcOrd="4" destOrd="0" presId="urn:microsoft.com/office/officeart/2005/8/layout/StepDownProcess"/>
    <dgm:cxn modelId="{9E4091EE-5522-4876-9BA5-97B0851E419E}" type="presParOf" srcId="{27AC4152-3790-436F-BE68-EF7D8416D588}" destId="{F69214A0-0781-4416-A03A-730099DDA38B}" srcOrd="0" destOrd="0" presId="urn:microsoft.com/office/officeart/2005/8/layout/StepDownProcess"/>
    <dgm:cxn modelId="{52628CA3-D475-4246-804F-472C881865C4}" type="presParOf" srcId="{27AC4152-3790-436F-BE68-EF7D8416D588}" destId="{AE7ECB50-F4B1-47FD-BE6E-79C06FC25BB6}" srcOrd="1" destOrd="0" presId="urn:microsoft.com/office/officeart/2005/8/layout/StepDownProcess"/>
    <dgm:cxn modelId="{666A745B-4DA8-451F-8C8F-C72629C5A8EC}" type="presParOf" srcId="{27AC4152-3790-436F-BE68-EF7D8416D588}" destId="{F47F6736-A1EF-416F-93BA-4910ADBAFC1C}" srcOrd="2" destOrd="0" presId="urn:microsoft.com/office/officeart/2005/8/layout/StepDownProcess"/>
    <dgm:cxn modelId="{48732BAB-98AE-46D1-B108-ECB4616F68C6}" type="presParOf" srcId="{08ECF78B-FAD5-4D9C-8E49-B3383B679E74}" destId="{24A5153D-34E6-4CB8-9E6E-E30C44C3555B}" srcOrd="5" destOrd="0" presId="urn:microsoft.com/office/officeart/2005/8/layout/StepDownProcess"/>
    <dgm:cxn modelId="{1F8AB1BB-5A29-46F4-BDCE-F06F63702AAC}" type="presParOf" srcId="{08ECF78B-FAD5-4D9C-8E49-B3383B679E74}" destId="{722F9A7D-EA21-4EFF-9F08-83FC51CBF2A1}" srcOrd="6" destOrd="0" presId="urn:microsoft.com/office/officeart/2005/8/layout/StepDownProcess"/>
    <dgm:cxn modelId="{FFD9B2CF-BD28-4FF0-A685-1033608A5FAC}" type="presParOf" srcId="{722F9A7D-EA21-4EFF-9F08-83FC51CBF2A1}" destId="{93016A58-35EF-4EBA-9173-3AD0B2BA665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76750C-2006-4C69-A199-B775B0E9D94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A0A86C3-6832-403D-826D-0A63D5D912B2}">
      <dgm:prSet/>
      <dgm:spPr>
        <a:solidFill>
          <a:srgbClr val="0070C0"/>
        </a:solidFill>
      </dgm:spPr>
      <dgm:t>
        <a:bodyPr/>
        <a:lstStyle/>
        <a:p>
          <a:r>
            <a:rPr lang="en-US" b="1" dirty="0">
              <a:solidFill>
                <a:schemeClr val="bg1"/>
              </a:solidFill>
              <a:latin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Your Cultural Profile</a:t>
          </a:r>
          <a:r>
            <a:rPr lang="en-US" b="1" dirty="0">
              <a:solidFill>
                <a:schemeClr val="bg1"/>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https://hbr.org/2014/08/whats-your-cultural-profile</a:t>
          </a:r>
        </a:p>
      </dgm:t>
      <dgm:extLst>
        <a:ext uri="{E40237B7-FDA0-4F09-8148-C483321AD2D9}">
          <dgm14:cNvPr xmlns:dgm14="http://schemas.microsoft.com/office/drawing/2010/diagram" id="0" name="" descr="Resources online&#10;&#10;Your Cultural Profile https://hbr.org/2014/08/whats-your-cultural-profile&#10;"/>
        </a:ext>
      </dgm:extLst>
    </dgm:pt>
    <dgm:pt modelId="{597864AF-A0C7-4DEB-90E6-0069A19BDBD3}" type="parTrans" cxnId="{A2C1A48F-68A4-4CA6-9CEC-05426CA51839}">
      <dgm:prSet/>
      <dgm:spPr/>
      <dgm:t>
        <a:bodyPr/>
        <a:lstStyle/>
        <a:p>
          <a:endParaRPr lang="en-US"/>
        </a:p>
      </dgm:t>
    </dgm:pt>
    <dgm:pt modelId="{B55EB1EF-6A43-49BF-95F7-B434C7404514}" type="sibTrans" cxnId="{A2C1A48F-68A4-4CA6-9CEC-05426CA51839}">
      <dgm:prSet/>
      <dgm:spPr/>
      <dgm:t>
        <a:bodyPr/>
        <a:lstStyle/>
        <a:p>
          <a:endParaRPr lang="en-US"/>
        </a:p>
      </dgm:t>
    </dgm:pt>
    <dgm:pt modelId="{B05AACCA-1768-4852-ABEF-BCA0F59D5668}">
      <dgm:prSet/>
      <dgm:spPr>
        <a:solidFill>
          <a:srgbClr val="7030A0"/>
        </a:solidFill>
      </dgm:spPr>
      <dgm:t>
        <a:bodyPr/>
        <a:lstStyle/>
        <a:p>
          <a:r>
            <a:rPr lang="en-US" b="1" u="sng" dirty="0">
              <a:solidFill>
                <a:schemeClr val="bg1"/>
              </a:solidFill>
              <a:effectLst/>
              <a:latin typeface="Calibri" panose="020F0502020204030204" pitchFamily="34" charset="0"/>
              <a:ea typeface="Times New Roman" panose="02020603050405020304" pitchFamily="18" charset="0"/>
              <a:hlinkClick xmlns:r="http://schemas.openxmlformats.org/officeDocument/2006/relationships" r:id="rId2">
                <a:extLst>
                  <a:ext uri="{A12FA001-AC4F-418D-AE19-62706E023703}">
                    <ahyp:hlinkClr xmlns:ahyp="http://schemas.microsoft.com/office/drawing/2018/hyperlinkcolor" val="tx"/>
                  </a:ext>
                </a:extLst>
              </a:hlinkClick>
            </a:rPr>
            <a:t>Hofstede Insights Country Comparisons</a:t>
          </a:r>
          <a:r>
            <a:rPr lang="en-US" b="1" dirty="0">
              <a:solidFill>
                <a:schemeClr val="bg1"/>
              </a:solidFill>
              <a:effectLst/>
              <a:latin typeface="Times New Roman" panose="02020603050405020304" pitchFamily="18" charset="0"/>
              <a:ea typeface="Times New Roman" panose="02020603050405020304" pitchFamily="18" charset="0"/>
            </a:rPr>
            <a:t> </a:t>
          </a:r>
          <a:r>
            <a:rPr lang="en-US" dirty="0">
              <a:effectLst/>
              <a:latin typeface="Calibri" panose="020F0502020204030204" pitchFamily="34" charset="0"/>
              <a:ea typeface="Times New Roman" panose="02020603050405020304" pitchFamily="18" charset="0"/>
            </a:rPr>
            <a:t>https://www.hofstede-insights.com/country-comparison/the-usa/ </a:t>
          </a:r>
          <a:endParaRPr lang="en-US" dirty="0">
            <a:effectLst/>
            <a:latin typeface="Times New Roman" panose="02020603050405020304" pitchFamily="18" charset="0"/>
            <a:ea typeface="Times New Roman" panose="02020603050405020304" pitchFamily="18" charset="0"/>
          </a:endParaRPr>
        </a:p>
      </dgm:t>
      <dgm:extLst>
        <a:ext uri="{E40237B7-FDA0-4F09-8148-C483321AD2D9}">
          <dgm14:cNvPr xmlns:dgm14="http://schemas.microsoft.com/office/drawing/2010/diagram" id="0" name="" descr="Resources online&#10;&#10;Hofstede Insights Country Comparisons https://www.hofstede-insights.com/country-comparison/the-usa/ &#10;"/>
        </a:ext>
      </dgm:extLst>
    </dgm:pt>
    <dgm:pt modelId="{F97410DC-5410-4C1F-9237-ED289EC3E2FD}" type="parTrans" cxnId="{7A2A5335-C329-40FA-8BD2-35435D7F9D63}">
      <dgm:prSet/>
      <dgm:spPr/>
      <dgm:t>
        <a:bodyPr/>
        <a:lstStyle/>
        <a:p>
          <a:endParaRPr lang="en-US"/>
        </a:p>
      </dgm:t>
    </dgm:pt>
    <dgm:pt modelId="{518D6AF3-B793-4522-ADC3-8233A626191E}" type="sibTrans" cxnId="{7A2A5335-C329-40FA-8BD2-35435D7F9D63}">
      <dgm:prSet/>
      <dgm:spPr/>
      <dgm:t>
        <a:bodyPr/>
        <a:lstStyle/>
        <a:p>
          <a:endParaRPr lang="en-US"/>
        </a:p>
      </dgm:t>
    </dgm:pt>
    <dgm:pt modelId="{D91EBF50-77B2-474F-9969-D56FDA47C599}">
      <dgm:prSet/>
      <dgm:spPr>
        <a:solidFill>
          <a:srgbClr val="C49500"/>
        </a:solidFill>
      </dgm:spPr>
      <dgm:t>
        <a:bodyPr/>
        <a:lstStyle/>
        <a:p>
          <a:r>
            <a:rPr lang="en-US" b="1" u="sng" dirty="0">
              <a:solidFill>
                <a:schemeClr val="bg1"/>
              </a:solidFill>
              <a:effectLst/>
              <a:latin typeface="Calibri" panose="020F0502020204030204" pitchFamily="34" charset="0"/>
              <a:ea typeface="Times New Roman" panose="02020603050405020304" pitchFamily="18" charset="0"/>
              <a:hlinkClick xmlns:r="http://schemas.openxmlformats.org/officeDocument/2006/relationships" r:id="rId3">
                <a:extLst>
                  <a:ext uri="{A12FA001-AC4F-418D-AE19-62706E023703}">
                    <ahyp:hlinkClr xmlns:ahyp="http://schemas.microsoft.com/office/drawing/2018/hyperlinkcolor" val="tx"/>
                  </a:ext>
                </a:extLst>
              </a:hlinkClick>
            </a:rPr>
            <a:t>The Cultural Iceberg</a:t>
          </a:r>
          <a:endParaRPr lang="en-US" b="1" u="sng" dirty="0">
            <a:solidFill>
              <a:schemeClr val="bg1"/>
            </a:solidFill>
            <a:effectLst/>
            <a:latin typeface="Calibri" panose="020F0502020204030204" pitchFamily="34" charset="0"/>
            <a:ea typeface="Times New Roman" panose="02020603050405020304" pitchFamily="18" charset="0"/>
          </a:endParaRPr>
        </a:p>
        <a:p>
          <a:r>
            <a:rPr lang="en-US" u="none" strike="noStrike" dirty="0">
              <a:solidFill>
                <a:schemeClr val="bg1"/>
              </a:solidFill>
              <a:effectLst/>
              <a:latin typeface="Calibri" panose="020F0502020204030204" pitchFamily="34" charset="0"/>
              <a:ea typeface="Times New Roman" panose="02020603050405020304" pitchFamily="18" charset="0"/>
            </a:rPr>
            <a:t>https://iddresources.org/gle/introtoic/cultural-iceberg.html</a:t>
          </a:r>
          <a:endParaRPr lang="en-US" u="none" dirty="0">
            <a:solidFill>
              <a:schemeClr val="bg1"/>
            </a:solidFill>
            <a:effectLst/>
            <a:latin typeface="Times New Roman" panose="02020603050405020304" pitchFamily="18" charset="0"/>
            <a:ea typeface="Times New Roman" panose="02020603050405020304" pitchFamily="18" charset="0"/>
          </a:endParaRPr>
        </a:p>
      </dgm:t>
      <dgm:extLst>
        <a:ext uri="{E40237B7-FDA0-4F09-8148-C483321AD2D9}">
          <dgm14:cNvPr xmlns:dgm14="http://schemas.microsoft.com/office/drawing/2010/diagram" id="0" name="" descr="Resources online&#10;&#10;The Cultural Iceberg&#10;https://iddresources.org/gle/introtoic/cultural-iceberg.html&#10;"/>
        </a:ext>
      </dgm:extLst>
    </dgm:pt>
    <dgm:pt modelId="{76E9DE91-7618-47F4-893E-CC8113BDF931}" type="parTrans" cxnId="{2B19A554-2B9D-48E7-AEB5-81CFD2A2C745}">
      <dgm:prSet/>
      <dgm:spPr/>
      <dgm:t>
        <a:bodyPr/>
        <a:lstStyle/>
        <a:p>
          <a:endParaRPr lang="en-US"/>
        </a:p>
      </dgm:t>
    </dgm:pt>
    <dgm:pt modelId="{3C323173-7F69-43CC-B294-B05971119293}" type="sibTrans" cxnId="{2B19A554-2B9D-48E7-AEB5-81CFD2A2C745}">
      <dgm:prSet/>
      <dgm:spPr/>
      <dgm:t>
        <a:bodyPr/>
        <a:lstStyle/>
        <a:p>
          <a:endParaRPr lang="en-US"/>
        </a:p>
      </dgm:t>
    </dgm:pt>
    <dgm:pt modelId="{D70247BD-1D67-413A-9167-40E6AE317D8E}">
      <dgm:prSet/>
      <dgm:spPr>
        <a:solidFill>
          <a:srgbClr val="69A12B"/>
        </a:solidFill>
      </dgm:spPr>
      <dgm:t>
        <a:bodyPr/>
        <a:lstStyle/>
        <a:p>
          <a:r>
            <a:rPr lang="en-US" b="1" dirty="0">
              <a:solidFill>
                <a:schemeClr val="bg1"/>
              </a:solidFill>
              <a:latin typeface="Calibri" panose="020F0502020204030204" pitchFamily="34" charset="0"/>
              <a:cs typeface="Calibri" panose="020F0502020204030204" pitchFamily="34" charset="0"/>
              <a:hlinkClick xmlns:r="http://schemas.openxmlformats.org/officeDocument/2006/relationships" r:id="rId4">
                <a:extLst>
                  <a:ext uri="{A12FA001-AC4F-418D-AE19-62706E023703}">
                    <ahyp:hlinkClr xmlns:ahyp="http://schemas.microsoft.com/office/drawing/2018/hyperlinkcolor" val="tx"/>
                  </a:ext>
                </a:extLst>
              </a:hlinkClick>
            </a:rPr>
            <a:t>Intercultural Competence</a:t>
          </a:r>
          <a:endParaRPr lang="en-US" b="1" dirty="0">
            <a:solidFill>
              <a:schemeClr val="bg1"/>
            </a:solidFill>
            <a:latin typeface="Calibri" panose="020F0502020204030204" pitchFamily="34" charset="0"/>
            <a:cs typeface="Calibri" panose="020F0502020204030204" pitchFamily="34" charset="0"/>
          </a:endParaRPr>
        </a:p>
        <a:p>
          <a:r>
            <a:rPr lang="en-US" u="none" strike="noStrike"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https://iddresources.org/gle/introtoic/index.html</a:t>
          </a:r>
          <a:endParaRPr lang="en-US" u="sng" dirty="0">
            <a:solidFill>
              <a:schemeClr val="bg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Resources online&#10;&#10;Intercultural Competence&#10;https://iddresources.org/gle/introtoic/index.html&#10;"/>
        </a:ext>
      </dgm:extLst>
    </dgm:pt>
    <dgm:pt modelId="{C6B24C63-570E-4B67-9E65-2FD5AE6EFB09}" type="sibTrans" cxnId="{AFCAE1AB-9040-475E-B354-F26F8DDAC3B2}">
      <dgm:prSet/>
      <dgm:spPr/>
      <dgm:t>
        <a:bodyPr/>
        <a:lstStyle/>
        <a:p>
          <a:endParaRPr lang="en-US"/>
        </a:p>
      </dgm:t>
    </dgm:pt>
    <dgm:pt modelId="{91C0C067-A06F-4DBC-BCAC-6CB3B5DAEFDA}" type="parTrans" cxnId="{AFCAE1AB-9040-475E-B354-F26F8DDAC3B2}">
      <dgm:prSet/>
      <dgm:spPr/>
      <dgm:t>
        <a:bodyPr/>
        <a:lstStyle/>
        <a:p>
          <a:endParaRPr lang="en-US"/>
        </a:p>
      </dgm:t>
    </dgm:pt>
    <dgm:pt modelId="{1392B7AD-C1A2-42D7-85B9-8E100918CDED}" type="pres">
      <dgm:prSet presAssocID="{4976750C-2006-4C69-A199-B775B0E9D944}" presName="linear" presStyleCnt="0">
        <dgm:presLayoutVars>
          <dgm:animLvl val="lvl"/>
          <dgm:resizeHandles val="exact"/>
        </dgm:presLayoutVars>
      </dgm:prSet>
      <dgm:spPr/>
    </dgm:pt>
    <dgm:pt modelId="{CBC21899-B895-46C0-ABAE-59AE6C75510E}" type="pres">
      <dgm:prSet presAssocID="{B05AACCA-1768-4852-ABEF-BCA0F59D5668}" presName="parentText" presStyleLbl="node1" presStyleIdx="0" presStyleCnt="4" custLinFactY="-1053" custLinFactNeighborY="-100000">
        <dgm:presLayoutVars>
          <dgm:chMax val="0"/>
          <dgm:bulletEnabled val="1"/>
        </dgm:presLayoutVars>
      </dgm:prSet>
      <dgm:spPr/>
    </dgm:pt>
    <dgm:pt modelId="{5A66D4A0-B7D2-4392-97AC-B514AE198A36}" type="pres">
      <dgm:prSet presAssocID="{518D6AF3-B793-4522-ADC3-8233A626191E}" presName="spacer" presStyleCnt="0"/>
      <dgm:spPr/>
    </dgm:pt>
    <dgm:pt modelId="{99930B8E-5922-47F0-83AE-20D4631E2FCC}" type="pres">
      <dgm:prSet presAssocID="{AA0A86C3-6832-403D-826D-0A63D5D912B2}" presName="parentText" presStyleLbl="node1" presStyleIdx="1" presStyleCnt="4">
        <dgm:presLayoutVars>
          <dgm:chMax val="0"/>
          <dgm:bulletEnabled val="1"/>
        </dgm:presLayoutVars>
      </dgm:prSet>
      <dgm:spPr/>
    </dgm:pt>
    <dgm:pt modelId="{41343486-88F1-43BC-BFA3-8195F8794D3C}" type="pres">
      <dgm:prSet presAssocID="{B55EB1EF-6A43-49BF-95F7-B434C7404514}" presName="spacer" presStyleCnt="0"/>
      <dgm:spPr/>
    </dgm:pt>
    <dgm:pt modelId="{FD8A933A-2363-42CE-A946-381C40C98499}" type="pres">
      <dgm:prSet presAssocID="{D70247BD-1D67-413A-9167-40E6AE317D8E}" presName="parentText" presStyleLbl="node1" presStyleIdx="2" presStyleCnt="4">
        <dgm:presLayoutVars>
          <dgm:chMax val="0"/>
          <dgm:bulletEnabled val="1"/>
        </dgm:presLayoutVars>
      </dgm:prSet>
      <dgm:spPr/>
    </dgm:pt>
    <dgm:pt modelId="{2014427B-3E85-4732-AC10-3A1E9228DDA4}" type="pres">
      <dgm:prSet presAssocID="{C6B24C63-570E-4B67-9E65-2FD5AE6EFB09}" presName="spacer" presStyleCnt="0"/>
      <dgm:spPr/>
    </dgm:pt>
    <dgm:pt modelId="{D5742BA6-76B6-4804-A375-182E2168882E}" type="pres">
      <dgm:prSet presAssocID="{D91EBF50-77B2-474F-9969-D56FDA47C599}" presName="parentText" presStyleLbl="node1" presStyleIdx="3" presStyleCnt="4" custLinFactNeighborX="-1212" custLinFactNeighborY="-22691">
        <dgm:presLayoutVars>
          <dgm:chMax val="0"/>
          <dgm:bulletEnabled val="1"/>
        </dgm:presLayoutVars>
      </dgm:prSet>
      <dgm:spPr/>
    </dgm:pt>
  </dgm:ptLst>
  <dgm:cxnLst>
    <dgm:cxn modelId="{44889221-6C6D-46C2-9854-32039FBC5F91}" type="presOf" srcId="{AA0A86C3-6832-403D-826D-0A63D5D912B2}" destId="{99930B8E-5922-47F0-83AE-20D4631E2FCC}" srcOrd="0" destOrd="0" presId="urn:microsoft.com/office/officeart/2005/8/layout/vList2"/>
    <dgm:cxn modelId="{7A2A5335-C329-40FA-8BD2-35435D7F9D63}" srcId="{4976750C-2006-4C69-A199-B775B0E9D944}" destId="{B05AACCA-1768-4852-ABEF-BCA0F59D5668}" srcOrd="0" destOrd="0" parTransId="{F97410DC-5410-4C1F-9237-ED289EC3E2FD}" sibTransId="{518D6AF3-B793-4522-ADC3-8233A626191E}"/>
    <dgm:cxn modelId="{7F11343A-D5C5-4DE3-8A21-E2868242B6B0}" type="presOf" srcId="{4976750C-2006-4C69-A199-B775B0E9D944}" destId="{1392B7AD-C1A2-42D7-85B9-8E100918CDED}" srcOrd="0" destOrd="0" presId="urn:microsoft.com/office/officeart/2005/8/layout/vList2"/>
    <dgm:cxn modelId="{8B984C60-4875-4D3E-A2E7-88A3AE3164E7}" type="presOf" srcId="{B05AACCA-1768-4852-ABEF-BCA0F59D5668}" destId="{CBC21899-B895-46C0-ABAE-59AE6C75510E}" srcOrd="0" destOrd="0" presId="urn:microsoft.com/office/officeart/2005/8/layout/vList2"/>
    <dgm:cxn modelId="{2B19A554-2B9D-48E7-AEB5-81CFD2A2C745}" srcId="{4976750C-2006-4C69-A199-B775B0E9D944}" destId="{D91EBF50-77B2-474F-9969-D56FDA47C599}" srcOrd="3" destOrd="0" parTransId="{76E9DE91-7618-47F4-893E-CC8113BDF931}" sibTransId="{3C323173-7F69-43CC-B294-B05971119293}"/>
    <dgm:cxn modelId="{8E7D0B8C-B845-4698-A009-265410EC54F0}" type="presOf" srcId="{D70247BD-1D67-413A-9167-40E6AE317D8E}" destId="{FD8A933A-2363-42CE-A946-381C40C98499}" srcOrd="0" destOrd="0" presId="urn:microsoft.com/office/officeart/2005/8/layout/vList2"/>
    <dgm:cxn modelId="{A2C1A48F-68A4-4CA6-9CEC-05426CA51839}" srcId="{4976750C-2006-4C69-A199-B775B0E9D944}" destId="{AA0A86C3-6832-403D-826D-0A63D5D912B2}" srcOrd="1" destOrd="0" parTransId="{597864AF-A0C7-4DEB-90E6-0069A19BDBD3}" sibTransId="{B55EB1EF-6A43-49BF-95F7-B434C7404514}"/>
    <dgm:cxn modelId="{AFCAE1AB-9040-475E-B354-F26F8DDAC3B2}" srcId="{4976750C-2006-4C69-A199-B775B0E9D944}" destId="{D70247BD-1D67-413A-9167-40E6AE317D8E}" srcOrd="2" destOrd="0" parTransId="{91C0C067-A06F-4DBC-BCAC-6CB3B5DAEFDA}" sibTransId="{C6B24C63-570E-4B67-9E65-2FD5AE6EFB09}"/>
    <dgm:cxn modelId="{0E96A0EA-1E9D-42DF-9048-F254E9E4C5C0}" type="presOf" srcId="{D91EBF50-77B2-474F-9969-D56FDA47C599}" destId="{D5742BA6-76B6-4804-A375-182E2168882E}" srcOrd="0" destOrd="0" presId="urn:microsoft.com/office/officeart/2005/8/layout/vList2"/>
    <dgm:cxn modelId="{31835079-FDC8-4BFE-83CC-2DD2CA596272}" type="presParOf" srcId="{1392B7AD-C1A2-42D7-85B9-8E100918CDED}" destId="{CBC21899-B895-46C0-ABAE-59AE6C75510E}" srcOrd="0" destOrd="0" presId="urn:microsoft.com/office/officeart/2005/8/layout/vList2"/>
    <dgm:cxn modelId="{8CAEAED6-D888-4875-BFC8-A1BA7D07FC51}" type="presParOf" srcId="{1392B7AD-C1A2-42D7-85B9-8E100918CDED}" destId="{5A66D4A0-B7D2-4392-97AC-B514AE198A36}" srcOrd="1" destOrd="0" presId="urn:microsoft.com/office/officeart/2005/8/layout/vList2"/>
    <dgm:cxn modelId="{4AAC7B55-C83B-4956-AB28-2F0EFDE54583}" type="presParOf" srcId="{1392B7AD-C1A2-42D7-85B9-8E100918CDED}" destId="{99930B8E-5922-47F0-83AE-20D4631E2FCC}" srcOrd="2" destOrd="0" presId="urn:microsoft.com/office/officeart/2005/8/layout/vList2"/>
    <dgm:cxn modelId="{698705F5-5522-4515-A001-0FF078A482FC}" type="presParOf" srcId="{1392B7AD-C1A2-42D7-85B9-8E100918CDED}" destId="{41343486-88F1-43BC-BFA3-8195F8794D3C}" srcOrd="3" destOrd="0" presId="urn:microsoft.com/office/officeart/2005/8/layout/vList2"/>
    <dgm:cxn modelId="{5050B417-F370-467F-9052-7F4BF6E2AB65}" type="presParOf" srcId="{1392B7AD-C1A2-42D7-85B9-8E100918CDED}" destId="{FD8A933A-2363-42CE-A946-381C40C98499}" srcOrd="4" destOrd="0" presId="urn:microsoft.com/office/officeart/2005/8/layout/vList2"/>
    <dgm:cxn modelId="{C977D501-5798-4A1A-988A-16D527D12A5F}" type="presParOf" srcId="{1392B7AD-C1A2-42D7-85B9-8E100918CDED}" destId="{2014427B-3E85-4732-AC10-3A1E9228DDA4}" srcOrd="5" destOrd="0" presId="urn:microsoft.com/office/officeart/2005/8/layout/vList2"/>
    <dgm:cxn modelId="{C8E7D5B7-19D3-41E8-9FEF-06F67FB83B57}" type="presParOf" srcId="{1392B7AD-C1A2-42D7-85B9-8E100918CDED}" destId="{D5742BA6-76B6-4804-A375-182E2168882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D20B73-9F7A-42AE-857F-3F43E21AC4FA}"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3109E15-453F-4C13-B933-DDAFF4E041C0}">
      <dgm:prSet/>
      <dgm:spPr>
        <a:xfrm>
          <a:off x="1036582" y="1255"/>
          <a:ext cx="2242046" cy="1345227"/>
        </a:xfrm>
        <a:prstGeom prst="roundRect">
          <a:avLst>
            <a:gd name="adj" fmla="val 10000"/>
          </a:avLst>
        </a:prstGeom>
        <a:solidFill>
          <a:srgbClr val="7030A0"/>
        </a:solidFill>
        <a:ln w="12700" cap="flat" cmpd="sng" algn="ctr">
          <a:solidFill>
            <a:sysClr val="window" lastClr="FFFFFF">
              <a:hueOff val="0"/>
              <a:satOff val="0"/>
              <a:lumOff val="0"/>
              <a:alphaOff val="0"/>
            </a:sysClr>
          </a:solidFill>
          <a:prstDash val="solid"/>
        </a:ln>
        <a:effectLst/>
      </dgm:spPr>
      <dgm:t>
        <a:bodyPr/>
        <a:lstStyle/>
        <a:p>
          <a:pPr>
            <a:buNone/>
          </a:pPr>
          <a:r>
            <a:rPr lang="en-US" b="1" dirty="0">
              <a:solidFill>
                <a:schemeClr val="bg1"/>
              </a:solidFill>
              <a:latin typeface="Century Gothic" panose="020B0502020202020204"/>
              <a:ea typeface="+mn-ea"/>
              <a:cs typeface="+mn-cs"/>
            </a:rPr>
            <a:t>Intercultural Training and Self-Awareness</a:t>
          </a:r>
        </a:p>
      </dgm:t>
      <dgm:extLst>
        <a:ext uri="{E40237B7-FDA0-4F09-8148-C483321AD2D9}">
          <dgm14:cNvPr xmlns:dgm14="http://schemas.microsoft.com/office/drawing/2010/diagram" id="0" name="" descr="Intercultural Training and Self-Awareness&#10;"/>
        </a:ext>
      </dgm:extLst>
    </dgm:pt>
    <dgm:pt modelId="{8C3019EA-6C3C-4E0B-9DC8-A58E9A3CFD4C}" type="parTrans" cxnId="{0BAA3947-1A15-45E5-9E06-EE9D891D647C}">
      <dgm:prSet/>
      <dgm:spPr/>
      <dgm:t>
        <a:bodyPr/>
        <a:lstStyle/>
        <a:p>
          <a:endParaRPr lang="en-US"/>
        </a:p>
      </dgm:t>
    </dgm:pt>
    <dgm:pt modelId="{5B17D59D-91C3-4108-AB69-E9CA4BB80AFF}" type="sibTrans" cxnId="{0BAA3947-1A15-45E5-9E06-EE9D891D647C}">
      <dgm:prSet/>
      <dgm:spPr>
        <a:xfrm>
          <a:off x="3475929" y="395855"/>
          <a:ext cx="475313" cy="556027"/>
        </a:xfrm>
        <a:prstGeom prst="rightArrow">
          <a:avLst>
            <a:gd name="adj1" fmla="val 60000"/>
            <a:gd name="adj2" fmla="val 50000"/>
          </a:avLst>
        </a:prstGeom>
        <a:solidFill>
          <a:schemeClr val="tx2"/>
        </a:solidFill>
        <a:ln>
          <a:noFill/>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4B314F06-C7D1-4392-88B3-6E2B86523934}">
      <dgm:prSet/>
      <dgm:spPr>
        <a:xfrm>
          <a:off x="4175447" y="1255"/>
          <a:ext cx="2242046" cy="1345227"/>
        </a:xfrm>
        <a:prstGeom prst="roundRect">
          <a:avLst>
            <a:gd name="adj" fmla="val 10000"/>
          </a:avLst>
        </a:prstGeom>
        <a:solidFill>
          <a:srgbClr val="0070C0"/>
        </a:solidFill>
        <a:ln w="12700" cap="flat" cmpd="sng" algn="ctr">
          <a:solidFill>
            <a:sysClr val="window" lastClr="FFFFFF">
              <a:hueOff val="0"/>
              <a:satOff val="0"/>
              <a:lumOff val="0"/>
              <a:alphaOff val="0"/>
            </a:sysClr>
          </a:solidFill>
          <a:prstDash val="solid"/>
        </a:ln>
        <a:effectLst/>
      </dgm:spPr>
      <dgm:t>
        <a:bodyPr/>
        <a:lstStyle/>
        <a:p>
          <a:pPr>
            <a:buNone/>
          </a:pPr>
          <a:r>
            <a:rPr lang="en-US" b="1" u="sng" dirty="0">
              <a:solidFill>
                <a:schemeClr val="bg1"/>
              </a:solidFill>
              <a:latin typeface="Century Gothic" panose="020B0502020202020204"/>
              <a:ea typeface="+mn-ea"/>
              <a:cs typeface="+mn-cs"/>
            </a:rPr>
            <a:t>Student Meeting 1</a:t>
          </a:r>
        </a:p>
        <a:p>
          <a:pPr>
            <a:buNone/>
          </a:pPr>
          <a:r>
            <a:rPr lang="en-US" b="1" dirty="0">
              <a:solidFill>
                <a:schemeClr val="bg1"/>
              </a:solidFill>
              <a:latin typeface="Century Gothic" panose="020B0502020202020204"/>
              <a:ea typeface="+mn-ea"/>
              <a:cs typeface="+mn-cs"/>
            </a:rPr>
            <a:t>Ice Breaker </a:t>
          </a:r>
          <a:endParaRPr lang="en-US" b="1" u="sng" dirty="0">
            <a:solidFill>
              <a:schemeClr val="bg1"/>
            </a:solidFill>
            <a:latin typeface="Century Gothic" panose="020B0502020202020204"/>
            <a:ea typeface="+mn-ea"/>
            <a:cs typeface="+mn-cs"/>
          </a:endParaRPr>
        </a:p>
      </dgm:t>
      <dgm:extLst>
        <a:ext uri="{E40237B7-FDA0-4F09-8148-C483321AD2D9}">
          <dgm14:cNvPr xmlns:dgm14="http://schemas.microsoft.com/office/drawing/2010/diagram" id="0" name="" descr="Student Meeting 1&#10;Ice Breaker &#10;"/>
        </a:ext>
      </dgm:extLst>
    </dgm:pt>
    <dgm:pt modelId="{7C9BEB16-0AAC-4929-ABAD-A77521CBEEC1}" type="parTrans" cxnId="{62CCF302-4820-4A09-AED3-BC17248998F6}">
      <dgm:prSet/>
      <dgm:spPr/>
      <dgm:t>
        <a:bodyPr/>
        <a:lstStyle/>
        <a:p>
          <a:endParaRPr lang="en-US"/>
        </a:p>
      </dgm:t>
    </dgm:pt>
    <dgm:pt modelId="{879834FE-04C3-4463-A0CE-28CC11CAA0C2}" type="sibTrans" cxnId="{62CCF302-4820-4A09-AED3-BC17248998F6}">
      <dgm:prSet/>
      <dgm:spPr>
        <a:xfrm rot="5400000">
          <a:off x="5058814" y="1503426"/>
          <a:ext cx="475313" cy="556027"/>
        </a:xfrm>
        <a:prstGeom prst="rightArrow">
          <a:avLst>
            <a:gd name="adj1" fmla="val 60000"/>
            <a:gd name="adj2" fmla="val 50000"/>
          </a:avLst>
        </a:prstGeom>
        <a:solidFill>
          <a:schemeClr val="tx2"/>
        </a:solidFill>
        <a:ln>
          <a:noFill/>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5073059C-68D3-4385-9C97-1741691E4C3D}">
      <dgm:prSet/>
      <dgm:spPr>
        <a:xfrm>
          <a:off x="4175447" y="2243301"/>
          <a:ext cx="2242046" cy="1345227"/>
        </a:xfrm>
        <a:prstGeom prst="roundRect">
          <a:avLst>
            <a:gd name="adj" fmla="val 10000"/>
          </a:avLst>
        </a:prstGeom>
        <a:solidFill>
          <a:srgbClr val="69A12B"/>
        </a:solidFill>
        <a:ln w="12700" cap="flat" cmpd="sng" algn="ctr">
          <a:solidFill>
            <a:sysClr val="window" lastClr="FFFFFF">
              <a:hueOff val="0"/>
              <a:satOff val="0"/>
              <a:lumOff val="0"/>
              <a:alphaOff val="0"/>
            </a:sysClr>
          </a:solidFill>
          <a:prstDash val="solid"/>
        </a:ln>
        <a:effectLst/>
      </dgm:spPr>
      <dgm:t>
        <a:bodyPr/>
        <a:lstStyle/>
        <a:p>
          <a:pPr>
            <a:buNone/>
          </a:pPr>
          <a:r>
            <a:rPr lang="en-US" b="1" u="sng" dirty="0">
              <a:solidFill>
                <a:sysClr val="window" lastClr="FFFFFF"/>
              </a:solidFill>
              <a:latin typeface="Century Gothic" panose="020B0502020202020204"/>
              <a:ea typeface="+mn-ea"/>
              <a:cs typeface="+mn-cs"/>
            </a:rPr>
            <a:t>Student Meeting 2 </a:t>
          </a:r>
        </a:p>
        <a:p>
          <a:pPr>
            <a:buNone/>
          </a:pPr>
          <a:r>
            <a:rPr lang="en-US" b="1" dirty="0">
              <a:solidFill>
                <a:sysClr val="window" lastClr="FFFFFF"/>
              </a:solidFill>
              <a:latin typeface="Century Gothic" panose="020B0502020202020204"/>
              <a:ea typeface="+mn-ea"/>
              <a:cs typeface="+mn-cs"/>
            </a:rPr>
            <a:t>New Ecological Paradigm (NEP)</a:t>
          </a:r>
        </a:p>
        <a:p>
          <a:pPr>
            <a:buNone/>
          </a:pPr>
          <a:r>
            <a:rPr lang="en-US" b="1" dirty="0">
              <a:solidFill>
                <a:sysClr val="window" lastClr="FFFFFF"/>
              </a:solidFill>
              <a:latin typeface="Century Gothic" panose="020B0502020202020204"/>
              <a:ea typeface="+mn-ea"/>
              <a:cs typeface="+mn-cs"/>
            </a:rPr>
            <a:t>Environmental Worldviews</a:t>
          </a:r>
        </a:p>
      </dgm:t>
      <dgm:extLst>
        <a:ext uri="{E40237B7-FDA0-4F09-8148-C483321AD2D9}">
          <dgm14:cNvPr xmlns:dgm14="http://schemas.microsoft.com/office/drawing/2010/diagram" id="0" name="" descr="Student Meeting 2 &#10;New Ecological Paradigm (NEP)&#10;Environmental Worldviews&#10;"/>
        </a:ext>
      </dgm:extLst>
    </dgm:pt>
    <dgm:pt modelId="{569DDB6A-9816-4C33-8DCE-ACD095FD52DF}" type="parTrans" cxnId="{FEB0BABA-F788-4352-9F71-5020F12D73B1}">
      <dgm:prSet/>
      <dgm:spPr/>
      <dgm:t>
        <a:bodyPr/>
        <a:lstStyle/>
        <a:p>
          <a:endParaRPr lang="en-US"/>
        </a:p>
      </dgm:t>
    </dgm:pt>
    <dgm:pt modelId="{87A07D2F-64E6-4054-9886-C1831E98CB70}" type="sibTrans" cxnId="{FEB0BABA-F788-4352-9F71-5020F12D73B1}">
      <dgm:prSet/>
      <dgm:spPr/>
      <dgm:t>
        <a:bodyPr/>
        <a:lstStyle/>
        <a:p>
          <a:endParaRPr lang="en-US"/>
        </a:p>
      </dgm:t>
    </dgm:pt>
    <dgm:pt modelId="{2B891BFB-5B84-4E20-9201-1B42EAF2FE64}" type="pres">
      <dgm:prSet presAssocID="{64D20B73-9F7A-42AE-857F-3F43E21AC4FA}" presName="diagram" presStyleCnt="0">
        <dgm:presLayoutVars>
          <dgm:dir/>
          <dgm:resizeHandles val="exact"/>
        </dgm:presLayoutVars>
      </dgm:prSet>
      <dgm:spPr/>
    </dgm:pt>
    <dgm:pt modelId="{2C66F764-9314-4A26-93A0-B48B30DFA49C}" type="pres">
      <dgm:prSet presAssocID="{B3109E15-453F-4C13-B933-DDAFF4E041C0}" presName="node" presStyleLbl="node1" presStyleIdx="0" presStyleCnt="3" custLinFactNeighborX="-3230" custLinFactNeighborY="-2038">
        <dgm:presLayoutVars>
          <dgm:bulletEnabled val="1"/>
        </dgm:presLayoutVars>
      </dgm:prSet>
      <dgm:spPr/>
    </dgm:pt>
    <dgm:pt modelId="{05139831-7946-4991-ABF2-6D2E8606F39D}" type="pres">
      <dgm:prSet presAssocID="{5B17D59D-91C3-4108-AB69-E9CA4BB80AFF}" presName="sibTrans" presStyleLbl="sibTrans2D1" presStyleIdx="0" presStyleCnt="2"/>
      <dgm:spPr/>
    </dgm:pt>
    <dgm:pt modelId="{45AE1F00-A2F4-49F2-9D91-E3E07D45D9CA}" type="pres">
      <dgm:prSet presAssocID="{5B17D59D-91C3-4108-AB69-E9CA4BB80AFF}" presName="connectorText" presStyleLbl="sibTrans2D1" presStyleIdx="0" presStyleCnt="2"/>
      <dgm:spPr/>
    </dgm:pt>
    <dgm:pt modelId="{79D5157E-C353-4846-9BA7-1C5BC04ADC0B}" type="pres">
      <dgm:prSet presAssocID="{4B314F06-C7D1-4392-88B3-6E2B86523934}" presName="node" presStyleLbl="node1" presStyleIdx="1" presStyleCnt="3" custLinFactNeighborX="-493" custLinFactNeighborY="-2760">
        <dgm:presLayoutVars>
          <dgm:bulletEnabled val="1"/>
        </dgm:presLayoutVars>
      </dgm:prSet>
      <dgm:spPr/>
    </dgm:pt>
    <dgm:pt modelId="{72AD6821-4ACA-47C9-810B-F60CECD9C303}" type="pres">
      <dgm:prSet presAssocID="{879834FE-04C3-4463-A0CE-28CC11CAA0C2}" presName="sibTrans" presStyleLbl="sibTrans2D1" presStyleIdx="1" presStyleCnt="2"/>
      <dgm:spPr/>
    </dgm:pt>
    <dgm:pt modelId="{D38B18AE-5D24-4470-8193-8551D0C50A85}" type="pres">
      <dgm:prSet presAssocID="{879834FE-04C3-4463-A0CE-28CC11CAA0C2}" presName="connectorText" presStyleLbl="sibTrans2D1" presStyleIdx="1" presStyleCnt="2"/>
      <dgm:spPr/>
    </dgm:pt>
    <dgm:pt modelId="{8578E49C-021A-4624-BAB9-F6F9356ED996}" type="pres">
      <dgm:prSet presAssocID="{5073059C-68D3-4385-9C97-1741691E4C3D}" presName="node" presStyleLbl="node1" presStyleIdx="2" presStyleCnt="3">
        <dgm:presLayoutVars>
          <dgm:bulletEnabled val="1"/>
        </dgm:presLayoutVars>
      </dgm:prSet>
      <dgm:spPr/>
    </dgm:pt>
  </dgm:ptLst>
  <dgm:cxnLst>
    <dgm:cxn modelId="{62CCF302-4820-4A09-AED3-BC17248998F6}" srcId="{64D20B73-9F7A-42AE-857F-3F43E21AC4FA}" destId="{4B314F06-C7D1-4392-88B3-6E2B86523934}" srcOrd="1" destOrd="0" parTransId="{7C9BEB16-0AAC-4929-ABAD-A77521CBEEC1}" sibTransId="{879834FE-04C3-4463-A0CE-28CC11CAA0C2}"/>
    <dgm:cxn modelId="{B532DB09-1C55-46ED-AE81-B9E8A152EE4F}" type="presOf" srcId="{5B17D59D-91C3-4108-AB69-E9CA4BB80AFF}" destId="{05139831-7946-4991-ABF2-6D2E8606F39D}" srcOrd="0" destOrd="0" presId="urn:microsoft.com/office/officeart/2005/8/layout/process5"/>
    <dgm:cxn modelId="{D1338F38-C630-47D6-A1EE-D49EFD0B8728}" type="presOf" srcId="{879834FE-04C3-4463-A0CE-28CC11CAA0C2}" destId="{72AD6821-4ACA-47C9-810B-F60CECD9C303}" srcOrd="0" destOrd="0" presId="urn:microsoft.com/office/officeart/2005/8/layout/process5"/>
    <dgm:cxn modelId="{DCFDA35B-66F7-489B-AB69-D4AE0660BBC5}" type="presOf" srcId="{B3109E15-453F-4C13-B933-DDAFF4E041C0}" destId="{2C66F764-9314-4A26-93A0-B48B30DFA49C}" srcOrd="0" destOrd="0" presId="urn:microsoft.com/office/officeart/2005/8/layout/process5"/>
    <dgm:cxn modelId="{0BAA3947-1A15-45E5-9E06-EE9D891D647C}" srcId="{64D20B73-9F7A-42AE-857F-3F43E21AC4FA}" destId="{B3109E15-453F-4C13-B933-DDAFF4E041C0}" srcOrd="0" destOrd="0" parTransId="{8C3019EA-6C3C-4E0B-9DC8-A58E9A3CFD4C}" sibTransId="{5B17D59D-91C3-4108-AB69-E9CA4BB80AFF}"/>
    <dgm:cxn modelId="{531D2A9F-CBE7-4495-BB5C-DFF458CFF5D6}" type="presOf" srcId="{5073059C-68D3-4385-9C97-1741691E4C3D}" destId="{8578E49C-021A-4624-BAB9-F6F9356ED996}" srcOrd="0" destOrd="0" presId="urn:microsoft.com/office/officeart/2005/8/layout/process5"/>
    <dgm:cxn modelId="{FEB0BABA-F788-4352-9F71-5020F12D73B1}" srcId="{64D20B73-9F7A-42AE-857F-3F43E21AC4FA}" destId="{5073059C-68D3-4385-9C97-1741691E4C3D}" srcOrd="2" destOrd="0" parTransId="{569DDB6A-9816-4C33-8DCE-ACD095FD52DF}" sibTransId="{87A07D2F-64E6-4054-9886-C1831E98CB70}"/>
    <dgm:cxn modelId="{1EFC3FCD-823D-4C41-ADF3-F801065B7F65}" type="presOf" srcId="{4B314F06-C7D1-4392-88B3-6E2B86523934}" destId="{79D5157E-C353-4846-9BA7-1C5BC04ADC0B}" srcOrd="0" destOrd="0" presId="urn:microsoft.com/office/officeart/2005/8/layout/process5"/>
    <dgm:cxn modelId="{3ABFB5CD-049B-4915-993E-48D893EA69CE}" type="presOf" srcId="{64D20B73-9F7A-42AE-857F-3F43E21AC4FA}" destId="{2B891BFB-5B84-4E20-9201-1B42EAF2FE64}" srcOrd="0" destOrd="0" presId="urn:microsoft.com/office/officeart/2005/8/layout/process5"/>
    <dgm:cxn modelId="{05E167D2-C87C-41F3-A0AA-3245621B08C8}" type="presOf" srcId="{879834FE-04C3-4463-A0CE-28CC11CAA0C2}" destId="{D38B18AE-5D24-4470-8193-8551D0C50A85}" srcOrd="1" destOrd="0" presId="urn:microsoft.com/office/officeart/2005/8/layout/process5"/>
    <dgm:cxn modelId="{EDC0B7E8-DE83-4ABE-8373-5851A816C7B9}" type="presOf" srcId="{5B17D59D-91C3-4108-AB69-E9CA4BB80AFF}" destId="{45AE1F00-A2F4-49F2-9D91-E3E07D45D9CA}" srcOrd="1" destOrd="0" presId="urn:microsoft.com/office/officeart/2005/8/layout/process5"/>
    <dgm:cxn modelId="{2D94C8AA-0295-4C01-B0F3-6209132ED24C}" type="presParOf" srcId="{2B891BFB-5B84-4E20-9201-1B42EAF2FE64}" destId="{2C66F764-9314-4A26-93A0-B48B30DFA49C}" srcOrd="0" destOrd="0" presId="urn:microsoft.com/office/officeart/2005/8/layout/process5"/>
    <dgm:cxn modelId="{8C7644CC-F4A6-4AC4-BD37-E1B15D8009C6}" type="presParOf" srcId="{2B891BFB-5B84-4E20-9201-1B42EAF2FE64}" destId="{05139831-7946-4991-ABF2-6D2E8606F39D}" srcOrd="1" destOrd="0" presId="urn:microsoft.com/office/officeart/2005/8/layout/process5"/>
    <dgm:cxn modelId="{328AB889-6F45-4BA6-998B-92CD044D2CDE}" type="presParOf" srcId="{05139831-7946-4991-ABF2-6D2E8606F39D}" destId="{45AE1F00-A2F4-49F2-9D91-E3E07D45D9CA}" srcOrd="0" destOrd="0" presId="urn:microsoft.com/office/officeart/2005/8/layout/process5"/>
    <dgm:cxn modelId="{BC940E20-87BF-40A7-A5C0-E019BE99DBB8}" type="presParOf" srcId="{2B891BFB-5B84-4E20-9201-1B42EAF2FE64}" destId="{79D5157E-C353-4846-9BA7-1C5BC04ADC0B}" srcOrd="2" destOrd="0" presId="urn:microsoft.com/office/officeart/2005/8/layout/process5"/>
    <dgm:cxn modelId="{056F415F-0A1C-4818-8556-D6B6F70104DF}" type="presParOf" srcId="{2B891BFB-5B84-4E20-9201-1B42EAF2FE64}" destId="{72AD6821-4ACA-47C9-810B-F60CECD9C303}" srcOrd="3" destOrd="0" presId="urn:microsoft.com/office/officeart/2005/8/layout/process5"/>
    <dgm:cxn modelId="{BED8A830-AB07-48B6-8BFF-AC32F263D156}" type="presParOf" srcId="{72AD6821-4ACA-47C9-810B-F60CECD9C303}" destId="{D38B18AE-5D24-4470-8193-8551D0C50A85}" srcOrd="0" destOrd="0" presId="urn:microsoft.com/office/officeart/2005/8/layout/process5"/>
    <dgm:cxn modelId="{B279CDC6-BC53-455E-960B-D2D7EB855DA4}" type="presParOf" srcId="{2B891BFB-5B84-4E20-9201-1B42EAF2FE64}" destId="{8578E49C-021A-4624-BAB9-F6F9356ED996}"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3F4830-5CD4-4C71-985C-0708E9B0BE14}" type="doc">
      <dgm:prSet loTypeId="urn:microsoft.com/office/officeart/2005/8/layout/StepDownProcess" loCatId="process" qsTypeId="urn:microsoft.com/office/officeart/2005/8/quickstyle/simple5" qsCatId="simple" csTypeId="urn:microsoft.com/office/officeart/2005/8/colors/accent1_2" csCatId="accent1" phldr="1"/>
      <dgm:spPr/>
      <dgm:t>
        <a:bodyPr/>
        <a:lstStyle/>
        <a:p>
          <a:endParaRPr lang="en-US"/>
        </a:p>
      </dgm:t>
    </dgm:pt>
    <dgm:pt modelId="{98450B70-D18C-4E1D-97E9-FA8BA06091D9}">
      <dgm:prSet phldrT="[Text]"/>
      <dgm:spPr>
        <a:solidFill>
          <a:srgbClr val="0070C0"/>
        </a:solidFill>
        <a:ln>
          <a:solidFill>
            <a:srgbClr val="0070C0"/>
          </a:solidFill>
        </a:ln>
      </dgm:spPr>
      <dgm:t>
        <a:bodyPr/>
        <a:lstStyle/>
        <a:p>
          <a:pPr algn="ctr"/>
          <a:r>
            <a:rPr lang="en-US" b="1" dirty="0"/>
            <a:t>Introduction</a:t>
          </a:r>
        </a:p>
      </dgm:t>
      <dgm:extLst>
        <a:ext uri="{E40237B7-FDA0-4F09-8148-C483321AD2D9}">
          <dgm14:cNvPr xmlns:dgm14="http://schemas.microsoft.com/office/drawing/2010/diagram" id="0" name="" title="Group A title"/>
        </a:ext>
      </dgm:extLst>
    </dgm:pt>
    <dgm:pt modelId="{D3A29EAE-789C-47E5-9852-BCEC72920C67}" type="parTrans" cxnId="{E5063A27-7015-42DC-B1DA-489D94936D4B}">
      <dgm:prSet/>
      <dgm:spPr/>
      <dgm:t>
        <a:bodyPr/>
        <a:lstStyle/>
        <a:p>
          <a:endParaRPr lang="en-US"/>
        </a:p>
      </dgm:t>
    </dgm:pt>
    <dgm:pt modelId="{5476BBDE-A636-40EE-8272-09D0B7700854}" type="sibTrans" cxnId="{E5063A27-7015-42DC-B1DA-489D94936D4B}">
      <dgm:prSet/>
      <dgm:spPr/>
      <dgm:t>
        <a:bodyPr/>
        <a:lstStyle/>
        <a:p>
          <a:endParaRPr lang="en-US"/>
        </a:p>
      </dgm:t>
    </dgm:pt>
    <dgm:pt modelId="{F20117B0-FCD8-4927-B2D0-4FE779DC2A9B}">
      <dgm:prSet phldrT="[Text]"/>
      <dgm:spPr>
        <a:solidFill>
          <a:srgbClr val="00B050"/>
        </a:solidFill>
        <a:ln>
          <a:solidFill>
            <a:schemeClr val="bg1"/>
          </a:solidFill>
        </a:ln>
      </dgm:spPr>
      <dgm:t>
        <a:bodyPr/>
        <a:lstStyle/>
        <a:p>
          <a:r>
            <a:rPr lang="en-US" b="1" dirty="0"/>
            <a:t>Student Meetings</a:t>
          </a:r>
        </a:p>
      </dgm:t>
      <dgm:extLst>
        <a:ext uri="{E40237B7-FDA0-4F09-8148-C483321AD2D9}">
          <dgm14:cNvPr xmlns:dgm14="http://schemas.microsoft.com/office/drawing/2010/diagram" id="0" name="" title="Group B title"/>
        </a:ext>
      </dgm:extLst>
    </dgm:pt>
    <dgm:pt modelId="{B7B5CF59-8994-46C1-B996-2D89DD31FA35}" type="parTrans" cxnId="{616F7DC2-8C47-419A-9301-3002DA2ECB22}">
      <dgm:prSet/>
      <dgm:spPr/>
      <dgm:t>
        <a:bodyPr/>
        <a:lstStyle/>
        <a:p>
          <a:endParaRPr lang="en-US"/>
        </a:p>
      </dgm:t>
    </dgm:pt>
    <dgm:pt modelId="{73C4C127-0365-4ABF-A0E4-A1536DE07080}" type="sibTrans" cxnId="{616F7DC2-8C47-419A-9301-3002DA2ECB22}">
      <dgm:prSet/>
      <dgm:spPr/>
      <dgm:t>
        <a:bodyPr/>
        <a:lstStyle/>
        <a:p>
          <a:endParaRPr lang="en-US"/>
        </a:p>
      </dgm:t>
    </dgm:pt>
    <dgm:pt modelId="{255827E2-CE07-427C-839C-BE2E51FCDBB8}">
      <dgm:prSet phldrT="[Text]"/>
      <dgm:spPr/>
      <dgm:t>
        <a:bodyPr/>
        <a:lstStyle/>
        <a:p>
          <a:pPr algn="l"/>
          <a:endParaRPr lang="en-US" dirty="0"/>
        </a:p>
      </dgm:t>
      <dgm:extLst>
        <a:ext uri="{E40237B7-FDA0-4F09-8148-C483321AD2D9}">
          <dgm14:cNvPr xmlns:dgm14="http://schemas.microsoft.com/office/drawing/2010/diagram" id="0" name="" title="Group B tasks"/>
        </a:ext>
      </dgm:extLst>
    </dgm:pt>
    <dgm:pt modelId="{CC67C3C2-15A4-4506-BA33-B1FE8A669FD6}" type="parTrans" cxnId="{57307241-4596-4C81-AEDD-3103B1A40EE5}">
      <dgm:prSet/>
      <dgm:spPr/>
      <dgm:t>
        <a:bodyPr/>
        <a:lstStyle/>
        <a:p>
          <a:endParaRPr lang="en-US"/>
        </a:p>
      </dgm:t>
    </dgm:pt>
    <dgm:pt modelId="{22B85B52-EEDB-48AC-9998-BE0D123F7FE8}" type="sibTrans" cxnId="{57307241-4596-4C81-AEDD-3103B1A40EE5}">
      <dgm:prSet/>
      <dgm:spPr/>
      <dgm:t>
        <a:bodyPr/>
        <a:lstStyle/>
        <a:p>
          <a:endParaRPr lang="en-US"/>
        </a:p>
      </dgm:t>
    </dgm:pt>
    <dgm:pt modelId="{6577151B-43EE-44F9-A959-0F918B08DCD2}">
      <dgm:prSet phldrT="[Text]"/>
      <dgm:spPr>
        <a:solidFill>
          <a:srgbClr val="7030A0"/>
        </a:solidFill>
        <a:ln>
          <a:solidFill>
            <a:schemeClr val="bg1"/>
          </a:solidFill>
        </a:ln>
      </dgm:spPr>
      <dgm:t>
        <a:bodyPr/>
        <a:lstStyle/>
        <a:p>
          <a:r>
            <a:rPr lang="en-US" b="1" dirty="0"/>
            <a:t>Tools</a:t>
          </a:r>
        </a:p>
      </dgm:t>
      <dgm:extLst>
        <a:ext uri="{E40237B7-FDA0-4F09-8148-C483321AD2D9}">
          <dgm14:cNvPr xmlns:dgm14="http://schemas.microsoft.com/office/drawing/2010/diagram" id="0" name="" title="Group C tasks"/>
        </a:ext>
      </dgm:extLst>
    </dgm:pt>
    <dgm:pt modelId="{13D3FDFF-A152-4170-BBF2-D792529FC3FB}" type="parTrans" cxnId="{6B1927D6-1913-4CE7-B0ED-DAFEACCED3B3}">
      <dgm:prSet/>
      <dgm:spPr/>
      <dgm:t>
        <a:bodyPr/>
        <a:lstStyle/>
        <a:p>
          <a:endParaRPr lang="en-US"/>
        </a:p>
      </dgm:t>
    </dgm:pt>
    <dgm:pt modelId="{CAACCD12-A280-4C02-AC3D-84E31C60648F}" type="sibTrans" cxnId="{6B1927D6-1913-4CE7-B0ED-DAFEACCED3B3}">
      <dgm:prSet/>
      <dgm:spPr/>
      <dgm:t>
        <a:bodyPr/>
        <a:lstStyle/>
        <a:p>
          <a:endParaRPr lang="en-US"/>
        </a:p>
      </dgm:t>
    </dgm:pt>
    <dgm:pt modelId="{0D636056-30D8-4434-99F7-E38A6E2B8161}">
      <dgm:prSet phldrT="[Text]"/>
      <dgm:spPr>
        <a:solidFill>
          <a:schemeClr val="accent4"/>
        </a:solidFill>
        <a:ln>
          <a:solidFill>
            <a:schemeClr val="bg1"/>
          </a:solidFill>
        </a:ln>
      </dgm:spPr>
      <dgm:t>
        <a:bodyPr/>
        <a:lstStyle/>
        <a:p>
          <a:r>
            <a:rPr lang="en-US" b="1" dirty="0"/>
            <a:t>Discussion, Questions and Answers</a:t>
          </a:r>
        </a:p>
      </dgm:t>
      <dgm:extLst>
        <a:ext uri="{E40237B7-FDA0-4F09-8148-C483321AD2D9}">
          <dgm14:cNvPr xmlns:dgm14="http://schemas.microsoft.com/office/drawing/2010/diagram" id="0" name="" title="Group C title"/>
        </a:ext>
      </dgm:extLst>
    </dgm:pt>
    <dgm:pt modelId="{29834D85-C3E6-4A35-9EB5-194ABE6020BC}" type="sibTrans" cxnId="{509F2F7C-8BDB-46E3-A012-91E3DFD74DCA}">
      <dgm:prSet/>
      <dgm:spPr/>
      <dgm:t>
        <a:bodyPr/>
        <a:lstStyle/>
        <a:p>
          <a:endParaRPr lang="en-US"/>
        </a:p>
      </dgm:t>
    </dgm:pt>
    <dgm:pt modelId="{BB5BFE0E-B039-45BE-BD5F-A1F8AB17574F}" type="parTrans" cxnId="{509F2F7C-8BDB-46E3-A012-91E3DFD74DCA}">
      <dgm:prSet/>
      <dgm:spPr/>
      <dgm:t>
        <a:bodyPr/>
        <a:lstStyle/>
        <a:p>
          <a:endParaRPr lang="en-US"/>
        </a:p>
      </dgm:t>
    </dgm:pt>
    <dgm:pt modelId="{08ECF78B-FAD5-4D9C-8E49-B3383B679E74}" type="pres">
      <dgm:prSet presAssocID="{A33F4830-5CD4-4C71-985C-0708E9B0BE14}" presName="rootnode" presStyleCnt="0">
        <dgm:presLayoutVars>
          <dgm:chMax/>
          <dgm:chPref/>
          <dgm:dir/>
          <dgm:animLvl val="lvl"/>
        </dgm:presLayoutVars>
      </dgm:prSet>
      <dgm:spPr/>
    </dgm:pt>
    <dgm:pt modelId="{CA25F1EE-EBF1-4624-880B-D3BCF13A2F47}" type="pres">
      <dgm:prSet presAssocID="{98450B70-D18C-4E1D-97E9-FA8BA06091D9}" presName="composite" presStyleCnt="0"/>
      <dgm:spPr/>
    </dgm:pt>
    <dgm:pt modelId="{1DBDDA96-9BFE-4E8D-B03A-B2FB6EE49E38}" type="pres">
      <dgm:prSet presAssocID="{98450B70-D18C-4E1D-97E9-FA8BA06091D9}" presName="bentUpArrow1" presStyleLbl="alignImgPlace1" presStyleIdx="0" presStyleCnt="3" custLinFactY="-27980" custLinFactNeighborX="35330" custLinFactNeighborY="-100000"/>
      <dgm:spPr/>
      <dgm:extLst>
        <a:ext uri="{E40237B7-FDA0-4F09-8148-C483321AD2D9}">
          <dgm14:cNvPr xmlns:dgm14="http://schemas.microsoft.com/office/drawing/2010/diagram" id="0" name="" title="Group A to Group B"/>
        </a:ext>
      </dgm:extLst>
    </dgm:pt>
    <dgm:pt modelId="{E2700167-FF4B-4025-A48B-3CB1A8B5F4C4}" type="pres">
      <dgm:prSet presAssocID="{98450B70-D18C-4E1D-97E9-FA8BA06091D9}" presName="ParentText" presStyleLbl="node1" presStyleIdx="0" presStyleCnt="4" custLinFactY="-20383" custLinFactNeighborX="19069" custLinFactNeighborY="-100000">
        <dgm:presLayoutVars>
          <dgm:chMax val="1"/>
          <dgm:chPref val="1"/>
          <dgm:bulletEnabled val="1"/>
        </dgm:presLayoutVars>
      </dgm:prSet>
      <dgm:spPr/>
    </dgm:pt>
    <dgm:pt modelId="{B00BB2B3-43BF-4BBF-B8B9-75901CCFACA5}" type="pres">
      <dgm:prSet presAssocID="{98450B70-D18C-4E1D-97E9-FA8BA06091D9}" presName="ChildText" presStyleLbl="revTx" presStyleIdx="0" presStyleCnt="3" custScaleX="216473" custLinFactY="-15912" custLinFactNeighborX="87729" custLinFactNeighborY="-100000">
        <dgm:presLayoutVars>
          <dgm:chMax val="0"/>
          <dgm:chPref val="0"/>
          <dgm:bulletEnabled val="1"/>
        </dgm:presLayoutVars>
      </dgm:prSet>
      <dgm:spPr/>
    </dgm:pt>
    <dgm:pt modelId="{939CB33E-F6DE-4B22-86E1-389888939D48}" type="pres">
      <dgm:prSet presAssocID="{5476BBDE-A636-40EE-8272-09D0B7700854}" presName="sibTrans" presStyleCnt="0"/>
      <dgm:spPr/>
    </dgm:pt>
    <dgm:pt modelId="{0B9F427B-E521-4A0D-A610-47D9D62FF434}" type="pres">
      <dgm:prSet presAssocID="{F20117B0-FCD8-4927-B2D0-4FE779DC2A9B}" presName="composite" presStyleCnt="0"/>
      <dgm:spPr/>
    </dgm:pt>
    <dgm:pt modelId="{CB65E7BF-26FC-4997-A604-64C56983E379}" type="pres">
      <dgm:prSet presAssocID="{F20117B0-FCD8-4927-B2D0-4FE779DC2A9B}" presName="bentUpArrow1" presStyleLbl="alignImgPlace1" presStyleIdx="1" presStyleCnt="3" custLinFactY="-295" custLinFactNeighborX="9214" custLinFactNeighborY="-100000"/>
      <dgm:spPr/>
      <dgm:extLst>
        <a:ext uri="{E40237B7-FDA0-4F09-8148-C483321AD2D9}">
          <dgm14:cNvPr xmlns:dgm14="http://schemas.microsoft.com/office/drawing/2010/diagram" id="0" name="" title="Group B to Group C"/>
        </a:ext>
      </dgm:extLst>
    </dgm:pt>
    <dgm:pt modelId="{1D736981-5D82-4672-9205-279958AACFE2}" type="pres">
      <dgm:prSet presAssocID="{F20117B0-FCD8-4927-B2D0-4FE779DC2A9B}" presName="ParentText" presStyleLbl="node1" presStyleIdx="1" presStyleCnt="4" custLinFactY="-4067" custLinFactNeighborX="12998" custLinFactNeighborY="-100000">
        <dgm:presLayoutVars>
          <dgm:chMax val="1"/>
          <dgm:chPref val="1"/>
          <dgm:bulletEnabled val="1"/>
        </dgm:presLayoutVars>
      </dgm:prSet>
      <dgm:spPr/>
    </dgm:pt>
    <dgm:pt modelId="{5812CCDB-7FE7-42D3-9D84-BC2F375234DF}" type="pres">
      <dgm:prSet presAssocID="{F20117B0-FCD8-4927-B2D0-4FE779DC2A9B}" presName="ChildText" presStyleLbl="revTx" presStyleIdx="1" presStyleCnt="3">
        <dgm:presLayoutVars>
          <dgm:chMax val="0"/>
          <dgm:chPref val="0"/>
          <dgm:bulletEnabled val="1"/>
        </dgm:presLayoutVars>
      </dgm:prSet>
      <dgm:spPr/>
    </dgm:pt>
    <dgm:pt modelId="{11E7C21B-758A-4A9D-8566-914D35C1B9FC}" type="pres">
      <dgm:prSet presAssocID="{73C4C127-0365-4ABF-A0E4-A1536DE07080}" presName="sibTrans" presStyleCnt="0"/>
      <dgm:spPr/>
    </dgm:pt>
    <dgm:pt modelId="{27AC4152-3790-436F-BE68-EF7D8416D588}" type="pres">
      <dgm:prSet presAssocID="{0D636056-30D8-4434-99F7-E38A6E2B8161}" presName="composite" presStyleCnt="0"/>
      <dgm:spPr/>
    </dgm:pt>
    <dgm:pt modelId="{F69214A0-0781-4416-A03A-730099DDA38B}" type="pres">
      <dgm:prSet presAssocID="{0D636056-30D8-4434-99F7-E38A6E2B8161}" presName="bentUpArrow1" presStyleLbl="alignImgPlace1" presStyleIdx="2" presStyleCnt="3" custLinFactNeighborX="-93934" custLinFactNeighborY="-69082"/>
      <dgm:spPr/>
    </dgm:pt>
    <dgm:pt modelId="{AE7ECB50-F4B1-47FD-BE6E-79C06FC25BB6}" type="pres">
      <dgm:prSet presAssocID="{0D636056-30D8-4434-99F7-E38A6E2B8161}" presName="ParentText" presStyleLbl="node1" presStyleIdx="2" presStyleCnt="4" custLinFactNeighborX="26646" custLinFactNeighborY="53792">
        <dgm:presLayoutVars>
          <dgm:chMax val="1"/>
          <dgm:chPref val="1"/>
          <dgm:bulletEnabled val="1"/>
        </dgm:presLayoutVars>
      </dgm:prSet>
      <dgm:spPr/>
    </dgm:pt>
    <dgm:pt modelId="{F47F6736-A1EF-416F-93BA-4910ADBAFC1C}" type="pres">
      <dgm:prSet presAssocID="{0D636056-30D8-4434-99F7-E38A6E2B8161}" presName="ChildText" presStyleLbl="revTx" presStyleIdx="2" presStyleCnt="3" custScaleX="516718" custLinFactY="-100000" custLinFactNeighborX="1248" custLinFactNeighborY="-141798">
        <dgm:presLayoutVars>
          <dgm:chMax val="0"/>
          <dgm:chPref val="0"/>
          <dgm:bulletEnabled val="1"/>
        </dgm:presLayoutVars>
      </dgm:prSet>
      <dgm:spPr/>
    </dgm:pt>
    <dgm:pt modelId="{24A5153D-34E6-4CB8-9E6E-E30C44C3555B}" type="pres">
      <dgm:prSet presAssocID="{29834D85-C3E6-4A35-9EB5-194ABE6020BC}" presName="sibTrans" presStyleCnt="0"/>
      <dgm:spPr/>
    </dgm:pt>
    <dgm:pt modelId="{722F9A7D-EA21-4EFF-9F08-83FC51CBF2A1}" type="pres">
      <dgm:prSet presAssocID="{6577151B-43EE-44F9-A959-0F918B08DCD2}" presName="composite" presStyleCnt="0"/>
      <dgm:spPr/>
    </dgm:pt>
    <dgm:pt modelId="{93016A58-35EF-4EBA-9173-3AD0B2BA6654}" type="pres">
      <dgm:prSet presAssocID="{6577151B-43EE-44F9-A959-0F918B08DCD2}" presName="ParentText" presStyleLbl="node1" presStyleIdx="3" presStyleCnt="4" custLinFactX="-9270" custLinFactY="-99166" custLinFactNeighborX="-100000" custLinFactNeighborY="-100000">
        <dgm:presLayoutVars>
          <dgm:chMax val="1"/>
          <dgm:chPref val="1"/>
          <dgm:bulletEnabled val="1"/>
        </dgm:presLayoutVars>
      </dgm:prSet>
      <dgm:spPr/>
    </dgm:pt>
  </dgm:ptLst>
  <dgm:cxnLst>
    <dgm:cxn modelId="{E5063A27-7015-42DC-B1DA-489D94936D4B}" srcId="{A33F4830-5CD4-4C71-985C-0708E9B0BE14}" destId="{98450B70-D18C-4E1D-97E9-FA8BA06091D9}" srcOrd="0" destOrd="0" parTransId="{D3A29EAE-789C-47E5-9852-BCEC72920C67}" sibTransId="{5476BBDE-A636-40EE-8272-09D0B7700854}"/>
    <dgm:cxn modelId="{57307241-4596-4C81-AEDD-3103B1A40EE5}" srcId="{F20117B0-FCD8-4927-B2D0-4FE779DC2A9B}" destId="{255827E2-CE07-427C-839C-BE2E51FCDBB8}" srcOrd="0" destOrd="0" parTransId="{CC67C3C2-15A4-4506-BA33-B1FE8A669FD6}" sibTransId="{22B85B52-EEDB-48AC-9998-BE0D123F7FE8}"/>
    <dgm:cxn modelId="{30F28D69-C421-42F6-81F5-B07C3AE9930C}" type="presOf" srcId="{A33F4830-5CD4-4C71-985C-0708E9B0BE14}" destId="{08ECF78B-FAD5-4D9C-8E49-B3383B679E74}" srcOrd="0" destOrd="0" presId="urn:microsoft.com/office/officeart/2005/8/layout/StepDownProcess"/>
    <dgm:cxn modelId="{509F2F7C-8BDB-46E3-A012-91E3DFD74DCA}" srcId="{A33F4830-5CD4-4C71-985C-0708E9B0BE14}" destId="{0D636056-30D8-4434-99F7-E38A6E2B8161}" srcOrd="2" destOrd="0" parTransId="{BB5BFE0E-B039-45BE-BD5F-A1F8AB17574F}" sibTransId="{29834D85-C3E6-4A35-9EB5-194ABE6020BC}"/>
    <dgm:cxn modelId="{B0AEEB88-5C20-4D17-8B31-F9DDE87A6EE5}" type="presOf" srcId="{98450B70-D18C-4E1D-97E9-FA8BA06091D9}" destId="{E2700167-FF4B-4025-A48B-3CB1A8B5F4C4}" srcOrd="0" destOrd="0" presId="urn:microsoft.com/office/officeart/2005/8/layout/StepDownProcess"/>
    <dgm:cxn modelId="{2740D594-8E29-4499-892A-4E1C65C4632B}" type="presOf" srcId="{255827E2-CE07-427C-839C-BE2E51FCDBB8}" destId="{5812CCDB-7FE7-42D3-9D84-BC2F375234DF}" srcOrd="0" destOrd="0" presId="urn:microsoft.com/office/officeart/2005/8/layout/StepDownProcess"/>
    <dgm:cxn modelId="{2D2E299B-C3F8-43F7-9E2F-2047332EE5E1}" type="presOf" srcId="{6577151B-43EE-44F9-A959-0F918B08DCD2}" destId="{93016A58-35EF-4EBA-9173-3AD0B2BA6654}" srcOrd="0" destOrd="0" presId="urn:microsoft.com/office/officeart/2005/8/layout/StepDownProcess"/>
    <dgm:cxn modelId="{BBFE1DAB-C84D-4021-AC30-C1AC2976C539}" type="presOf" srcId="{F20117B0-FCD8-4927-B2D0-4FE779DC2A9B}" destId="{1D736981-5D82-4672-9205-279958AACFE2}" srcOrd="0" destOrd="0" presId="urn:microsoft.com/office/officeart/2005/8/layout/StepDownProcess"/>
    <dgm:cxn modelId="{616F7DC2-8C47-419A-9301-3002DA2ECB22}" srcId="{A33F4830-5CD4-4C71-985C-0708E9B0BE14}" destId="{F20117B0-FCD8-4927-B2D0-4FE779DC2A9B}" srcOrd="1" destOrd="0" parTransId="{B7B5CF59-8994-46C1-B996-2D89DD31FA35}" sibTransId="{73C4C127-0365-4ABF-A0E4-A1536DE07080}"/>
    <dgm:cxn modelId="{78AA1BCD-5813-402A-B939-9DC94AC402AA}" type="presOf" srcId="{0D636056-30D8-4434-99F7-E38A6E2B8161}" destId="{AE7ECB50-F4B1-47FD-BE6E-79C06FC25BB6}" srcOrd="0" destOrd="0" presId="urn:microsoft.com/office/officeart/2005/8/layout/StepDownProcess"/>
    <dgm:cxn modelId="{6B1927D6-1913-4CE7-B0ED-DAFEACCED3B3}" srcId="{A33F4830-5CD4-4C71-985C-0708E9B0BE14}" destId="{6577151B-43EE-44F9-A959-0F918B08DCD2}" srcOrd="3" destOrd="0" parTransId="{13D3FDFF-A152-4170-BBF2-D792529FC3FB}" sibTransId="{CAACCD12-A280-4C02-AC3D-84E31C60648F}"/>
    <dgm:cxn modelId="{F29E68CB-DB17-40C8-A5E8-3AE492D31CB2}" type="presParOf" srcId="{08ECF78B-FAD5-4D9C-8E49-B3383B679E74}" destId="{CA25F1EE-EBF1-4624-880B-D3BCF13A2F47}" srcOrd="0" destOrd="0" presId="urn:microsoft.com/office/officeart/2005/8/layout/StepDownProcess"/>
    <dgm:cxn modelId="{D23640E8-2BAF-47B6-88BC-A3EF6465366C}" type="presParOf" srcId="{CA25F1EE-EBF1-4624-880B-D3BCF13A2F47}" destId="{1DBDDA96-9BFE-4E8D-B03A-B2FB6EE49E38}" srcOrd="0" destOrd="0" presId="urn:microsoft.com/office/officeart/2005/8/layout/StepDownProcess"/>
    <dgm:cxn modelId="{55035472-E4CA-48B1-BF2B-4DAAAB04A364}" type="presParOf" srcId="{CA25F1EE-EBF1-4624-880B-D3BCF13A2F47}" destId="{E2700167-FF4B-4025-A48B-3CB1A8B5F4C4}" srcOrd="1" destOrd="0" presId="urn:microsoft.com/office/officeart/2005/8/layout/StepDownProcess"/>
    <dgm:cxn modelId="{EED632F1-8854-4F71-934F-45F2CEC02E09}" type="presParOf" srcId="{CA25F1EE-EBF1-4624-880B-D3BCF13A2F47}" destId="{B00BB2B3-43BF-4BBF-B8B9-75901CCFACA5}" srcOrd="2" destOrd="0" presId="urn:microsoft.com/office/officeart/2005/8/layout/StepDownProcess"/>
    <dgm:cxn modelId="{5CC4978F-7A2D-4EDA-A34B-45A7F5F6526D}" type="presParOf" srcId="{08ECF78B-FAD5-4D9C-8E49-B3383B679E74}" destId="{939CB33E-F6DE-4B22-86E1-389888939D48}" srcOrd="1" destOrd="0" presId="urn:microsoft.com/office/officeart/2005/8/layout/StepDownProcess"/>
    <dgm:cxn modelId="{C2E107DE-F98D-47D2-84A7-D0DDDA9E558C}" type="presParOf" srcId="{08ECF78B-FAD5-4D9C-8E49-B3383B679E74}" destId="{0B9F427B-E521-4A0D-A610-47D9D62FF434}" srcOrd="2" destOrd="0" presId="urn:microsoft.com/office/officeart/2005/8/layout/StepDownProcess"/>
    <dgm:cxn modelId="{5F313F57-1708-4819-8737-D6829F469464}" type="presParOf" srcId="{0B9F427B-E521-4A0D-A610-47D9D62FF434}" destId="{CB65E7BF-26FC-4997-A604-64C56983E379}" srcOrd="0" destOrd="0" presId="urn:microsoft.com/office/officeart/2005/8/layout/StepDownProcess"/>
    <dgm:cxn modelId="{B7EAA625-4715-4955-9E0E-B102C341C7B0}" type="presParOf" srcId="{0B9F427B-E521-4A0D-A610-47D9D62FF434}" destId="{1D736981-5D82-4672-9205-279958AACFE2}" srcOrd="1" destOrd="0" presId="urn:microsoft.com/office/officeart/2005/8/layout/StepDownProcess"/>
    <dgm:cxn modelId="{32045BE1-54E9-4768-896D-DA17335C9157}" type="presParOf" srcId="{0B9F427B-E521-4A0D-A610-47D9D62FF434}" destId="{5812CCDB-7FE7-42D3-9D84-BC2F375234DF}" srcOrd="2" destOrd="0" presId="urn:microsoft.com/office/officeart/2005/8/layout/StepDownProcess"/>
    <dgm:cxn modelId="{963C884C-1227-4140-B158-31F66ADB330B}" type="presParOf" srcId="{08ECF78B-FAD5-4D9C-8E49-B3383B679E74}" destId="{11E7C21B-758A-4A9D-8566-914D35C1B9FC}" srcOrd="3" destOrd="0" presId="urn:microsoft.com/office/officeart/2005/8/layout/StepDownProcess"/>
    <dgm:cxn modelId="{E24CC220-2306-4B3C-86BD-F564B4C8C13E}" type="presParOf" srcId="{08ECF78B-FAD5-4D9C-8E49-B3383B679E74}" destId="{27AC4152-3790-436F-BE68-EF7D8416D588}" srcOrd="4" destOrd="0" presId="urn:microsoft.com/office/officeart/2005/8/layout/StepDownProcess"/>
    <dgm:cxn modelId="{9E4091EE-5522-4876-9BA5-97B0851E419E}" type="presParOf" srcId="{27AC4152-3790-436F-BE68-EF7D8416D588}" destId="{F69214A0-0781-4416-A03A-730099DDA38B}" srcOrd="0" destOrd="0" presId="urn:microsoft.com/office/officeart/2005/8/layout/StepDownProcess"/>
    <dgm:cxn modelId="{52628CA3-D475-4246-804F-472C881865C4}" type="presParOf" srcId="{27AC4152-3790-436F-BE68-EF7D8416D588}" destId="{AE7ECB50-F4B1-47FD-BE6E-79C06FC25BB6}" srcOrd="1" destOrd="0" presId="urn:microsoft.com/office/officeart/2005/8/layout/StepDownProcess"/>
    <dgm:cxn modelId="{666A745B-4DA8-451F-8C8F-C72629C5A8EC}" type="presParOf" srcId="{27AC4152-3790-436F-BE68-EF7D8416D588}" destId="{F47F6736-A1EF-416F-93BA-4910ADBAFC1C}" srcOrd="2" destOrd="0" presId="urn:microsoft.com/office/officeart/2005/8/layout/StepDownProcess"/>
    <dgm:cxn modelId="{48732BAB-98AE-46D1-B108-ECB4616F68C6}" type="presParOf" srcId="{08ECF78B-FAD5-4D9C-8E49-B3383B679E74}" destId="{24A5153D-34E6-4CB8-9E6E-E30C44C3555B}" srcOrd="5" destOrd="0" presId="urn:microsoft.com/office/officeart/2005/8/layout/StepDownProcess"/>
    <dgm:cxn modelId="{1F8AB1BB-5A29-46F4-BDCE-F06F63702AAC}" type="presParOf" srcId="{08ECF78B-FAD5-4D9C-8E49-B3383B679E74}" destId="{722F9A7D-EA21-4EFF-9F08-83FC51CBF2A1}" srcOrd="6" destOrd="0" presId="urn:microsoft.com/office/officeart/2005/8/layout/StepDownProcess"/>
    <dgm:cxn modelId="{FFD9B2CF-BD28-4FF0-A685-1033608A5FAC}" type="presParOf" srcId="{722F9A7D-EA21-4EFF-9F08-83FC51CBF2A1}" destId="{93016A58-35EF-4EBA-9173-3AD0B2BA665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3F4830-5CD4-4C71-985C-0708E9B0BE14}" type="doc">
      <dgm:prSet loTypeId="urn:microsoft.com/office/officeart/2005/8/layout/StepDownProcess" loCatId="process" qsTypeId="urn:microsoft.com/office/officeart/2005/8/quickstyle/simple5" qsCatId="simple" csTypeId="urn:microsoft.com/office/officeart/2005/8/colors/accent1_2" csCatId="accent1" phldr="1"/>
      <dgm:spPr/>
      <dgm:t>
        <a:bodyPr/>
        <a:lstStyle/>
        <a:p>
          <a:endParaRPr lang="en-US"/>
        </a:p>
      </dgm:t>
    </dgm:pt>
    <dgm:pt modelId="{98450B70-D18C-4E1D-97E9-FA8BA06091D9}">
      <dgm:prSet phldrT="[Text]"/>
      <dgm:spPr>
        <a:solidFill>
          <a:srgbClr val="0070C0"/>
        </a:solidFill>
        <a:ln>
          <a:solidFill>
            <a:srgbClr val="0070C0"/>
          </a:solidFill>
        </a:ln>
      </dgm:spPr>
      <dgm:t>
        <a:bodyPr/>
        <a:lstStyle/>
        <a:p>
          <a:pPr algn="ctr"/>
          <a:r>
            <a:rPr lang="en-US" b="1" dirty="0"/>
            <a:t>Introduction</a:t>
          </a:r>
        </a:p>
      </dgm:t>
      <dgm:extLst>
        <a:ext uri="{E40237B7-FDA0-4F09-8148-C483321AD2D9}">
          <dgm14:cNvPr xmlns:dgm14="http://schemas.microsoft.com/office/drawing/2010/diagram" id="0" name="" title="Group A title"/>
        </a:ext>
      </dgm:extLst>
    </dgm:pt>
    <dgm:pt modelId="{D3A29EAE-789C-47E5-9852-BCEC72920C67}" type="parTrans" cxnId="{E5063A27-7015-42DC-B1DA-489D94936D4B}">
      <dgm:prSet/>
      <dgm:spPr/>
      <dgm:t>
        <a:bodyPr/>
        <a:lstStyle/>
        <a:p>
          <a:endParaRPr lang="en-US"/>
        </a:p>
      </dgm:t>
    </dgm:pt>
    <dgm:pt modelId="{5476BBDE-A636-40EE-8272-09D0B7700854}" type="sibTrans" cxnId="{E5063A27-7015-42DC-B1DA-489D94936D4B}">
      <dgm:prSet/>
      <dgm:spPr/>
      <dgm:t>
        <a:bodyPr/>
        <a:lstStyle/>
        <a:p>
          <a:endParaRPr lang="en-US"/>
        </a:p>
      </dgm:t>
    </dgm:pt>
    <dgm:pt modelId="{F20117B0-FCD8-4927-B2D0-4FE779DC2A9B}">
      <dgm:prSet phldrT="[Text]"/>
      <dgm:spPr>
        <a:solidFill>
          <a:srgbClr val="00B050"/>
        </a:solidFill>
        <a:ln>
          <a:solidFill>
            <a:schemeClr val="bg1"/>
          </a:solidFill>
        </a:ln>
      </dgm:spPr>
      <dgm:t>
        <a:bodyPr/>
        <a:lstStyle/>
        <a:p>
          <a:r>
            <a:rPr lang="en-US" b="1" dirty="0"/>
            <a:t>Student Meetings</a:t>
          </a:r>
        </a:p>
      </dgm:t>
      <dgm:extLst>
        <a:ext uri="{E40237B7-FDA0-4F09-8148-C483321AD2D9}">
          <dgm14:cNvPr xmlns:dgm14="http://schemas.microsoft.com/office/drawing/2010/diagram" id="0" name="" title="Group B title"/>
        </a:ext>
      </dgm:extLst>
    </dgm:pt>
    <dgm:pt modelId="{B7B5CF59-8994-46C1-B996-2D89DD31FA35}" type="parTrans" cxnId="{616F7DC2-8C47-419A-9301-3002DA2ECB22}">
      <dgm:prSet/>
      <dgm:spPr/>
      <dgm:t>
        <a:bodyPr/>
        <a:lstStyle/>
        <a:p>
          <a:endParaRPr lang="en-US"/>
        </a:p>
      </dgm:t>
    </dgm:pt>
    <dgm:pt modelId="{73C4C127-0365-4ABF-A0E4-A1536DE07080}" type="sibTrans" cxnId="{616F7DC2-8C47-419A-9301-3002DA2ECB22}">
      <dgm:prSet/>
      <dgm:spPr/>
      <dgm:t>
        <a:bodyPr/>
        <a:lstStyle/>
        <a:p>
          <a:endParaRPr lang="en-US"/>
        </a:p>
      </dgm:t>
    </dgm:pt>
    <dgm:pt modelId="{255827E2-CE07-427C-839C-BE2E51FCDBB8}">
      <dgm:prSet phldrT="[Text]"/>
      <dgm:spPr/>
      <dgm:t>
        <a:bodyPr/>
        <a:lstStyle/>
        <a:p>
          <a:pPr algn="l"/>
          <a:endParaRPr lang="en-US" dirty="0"/>
        </a:p>
      </dgm:t>
      <dgm:extLst>
        <a:ext uri="{E40237B7-FDA0-4F09-8148-C483321AD2D9}">
          <dgm14:cNvPr xmlns:dgm14="http://schemas.microsoft.com/office/drawing/2010/diagram" id="0" name="" title="Group B tasks"/>
        </a:ext>
      </dgm:extLst>
    </dgm:pt>
    <dgm:pt modelId="{CC67C3C2-15A4-4506-BA33-B1FE8A669FD6}" type="parTrans" cxnId="{57307241-4596-4C81-AEDD-3103B1A40EE5}">
      <dgm:prSet/>
      <dgm:spPr/>
      <dgm:t>
        <a:bodyPr/>
        <a:lstStyle/>
        <a:p>
          <a:endParaRPr lang="en-US"/>
        </a:p>
      </dgm:t>
    </dgm:pt>
    <dgm:pt modelId="{22B85B52-EEDB-48AC-9998-BE0D123F7FE8}" type="sibTrans" cxnId="{57307241-4596-4C81-AEDD-3103B1A40EE5}">
      <dgm:prSet/>
      <dgm:spPr/>
      <dgm:t>
        <a:bodyPr/>
        <a:lstStyle/>
        <a:p>
          <a:endParaRPr lang="en-US"/>
        </a:p>
      </dgm:t>
    </dgm:pt>
    <dgm:pt modelId="{6577151B-43EE-44F9-A959-0F918B08DCD2}">
      <dgm:prSet phldrT="[Text]"/>
      <dgm:spPr>
        <a:solidFill>
          <a:srgbClr val="7030A0"/>
        </a:solidFill>
        <a:ln>
          <a:solidFill>
            <a:schemeClr val="bg1"/>
          </a:solidFill>
        </a:ln>
      </dgm:spPr>
      <dgm:t>
        <a:bodyPr/>
        <a:lstStyle/>
        <a:p>
          <a:r>
            <a:rPr lang="en-US" b="1" dirty="0"/>
            <a:t>Tools</a:t>
          </a:r>
        </a:p>
      </dgm:t>
      <dgm:extLst>
        <a:ext uri="{E40237B7-FDA0-4F09-8148-C483321AD2D9}">
          <dgm14:cNvPr xmlns:dgm14="http://schemas.microsoft.com/office/drawing/2010/diagram" id="0" name="" title="Group C tasks"/>
        </a:ext>
      </dgm:extLst>
    </dgm:pt>
    <dgm:pt modelId="{13D3FDFF-A152-4170-BBF2-D792529FC3FB}" type="parTrans" cxnId="{6B1927D6-1913-4CE7-B0ED-DAFEACCED3B3}">
      <dgm:prSet/>
      <dgm:spPr/>
      <dgm:t>
        <a:bodyPr/>
        <a:lstStyle/>
        <a:p>
          <a:endParaRPr lang="en-US"/>
        </a:p>
      </dgm:t>
    </dgm:pt>
    <dgm:pt modelId="{CAACCD12-A280-4C02-AC3D-84E31C60648F}" type="sibTrans" cxnId="{6B1927D6-1913-4CE7-B0ED-DAFEACCED3B3}">
      <dgm:prSet/>
      <dgm:spPr/>
      <dgm:t>
        <a:bodyPr/>
        <a:lstStyle/>
        <a:p>
          <a:endParaRPr lang="en-US"/>
        </a:p>
      </dgm:t>
    </dgm:pt>
    <dgm:pt modelId="{0D636056-30D8-4434-99F7-E38A6E2B8161}">
      <dgm:prSet phldrT="[Text]"/>
      <dgm:spPr>
        <a:solidFill>
          <a:schemeClr val="accent4"/>
        </a:solidFill>
        <a:ln>
          <a:solidFill>
            <a:schemeClr val="bg1"/>
          </a:solidFill>
        </a:ln>
      </dgm:spPr>
      <dgm:t>
        <a:bodyPr/>
        <a:lstStyle/>
        <a:p>
          <a:r>
            <a:rPr lang="en-US" b="1" dirty="0"/>
            <a:t>Discussion, Questions and Answers</a:t>
          </a:r>
        </a:p>
      </dgm:t>
      <dgm:extLst>
        <a:ext uri="{E40237B7-FDA0-4F09-8148-C483321AD2D9}">
          <dgm14:cNvPr xmlns:dgm14="http://schemas.microsoft.com/office/drawing/2010/diagram" id="0" name="" title="Group C title"/>
        </a:ext>
      </dgm:extLst>
    </dgm:pt>
    <dgm:pt modelId="{29834D85-C3E6-4A35-9EB5-194ABE6020BC}" type="sibTrans" cxnId="{509F2F7C-8BDB-46E3-A012-91E3DFD74DCA}">
      <dgm:prSet/>
      <dgm:spPr/>
      <dgm:t>
        <a:bodyPr/>
        <a:lstStyle/>
        <a:p>
          <a:endParaRPr lang="en-US"/>
        </a:p>
      </dgm:t>
    </dgm:pt>
    <dgm:pt modelId="{BB5BFE0E-B039-45BE-BD5F-A1F8AB17574F}" type="parTrans" cxnId="{509F2F7C-8BDB-46E3-A012-91E3DFD74DCA}">
      <dgm:prSet/>
      <dgm:spPr/>
      <dgm:t>
        <a:bodyPr/>
        <a:lstStyle/>
        <a:p>
          <a:endParaRPr lang="en-US"/>
        </a:p>
      </dgm:t>
    </dgm:pt>
    <dgm:pt modelId="{08ECF78B-FAD5-4D9C-8E49-B3383B679E74}" type="pres">
      <dgm:prSet presAssocID="{A33F4830-5CD4-4C71-985C-0708E9B0BE14}" presName="rootnode" presStyleCnt="0">
        <dgm:presLayoutVars>
          <dgm:chMax/>
          <dgm:chPref/>
          <dgm:dir/>
          <dgm:animLvl val="lvl"/>
        </dgm:presLayoutVars>
      </dgm:prSet>
      <dgm:spPr/>
    </dgm:pt>
    <dgm:pt modelId="{CA25F1EE-EBF1-4624-880B-D3BCF13A2F47}" type="pres">
      <dgm:prSet presAssocID="{98450B70-D18C-4E1D-97E9-FA8BA06091D9}" presName="composite" presStyleCnt="0"/>
      <dgm:spPr/>
    </dgm:pt>
    <dgm:pt modelId="{1DBDDA96-9BFE-4E8D-B03A-B2FB6EE49E38}" type="pres">
      <dgm:prSet presAssocID="{98450B70-D18C-4E1D-97E9-FA8BA06091D9}" presName="bentUpArrow1" presStyleLbl="alignImgPlace1" presStyleIdx="0" presStyleCnt="3" custLinFactY="-27980" custLinFactNeighborX="35330" custLinFactNeighborY="-100000"/>
      <dgm:spPr/>
      <dgm:extLst>
        <a:ext uri="{E40237B7-FDA0-4F09-8148-C483321AD2D9}">
          <dgm14:cNvPr xmlns:dgm14="http://schemas.microsoft.com/office/drawing/2010/diagram" id="0" name="" title="Group A to Group B"/>
        </a:ext>
      </dgm:extLst>
    </dgm:pt>
    <dgm:pt modelId="{E2700167-FF4B-4025-A48B-3CB1A8B5F4C4}" type="pres">
      <dgm:prSet presAssocID="{98450B70-D18C-4E1D-97E9-FA8BA06091D9}" presName="ParentText" presStyleLbl="node1" presStyleIdx="0" presStyleCnt="4" custLinFactY="-20383" custLinFactNeighborX="19069" custLinFactNeighborY="-100000">
        <dgm:presLayoutVars>
          <dgm:chMax val="1"/>
          <dgm:chPref val="1"/>
          <dgm:bulletEnabled val="1"/>
        </dgm:presLayoutVars>
      </dgm:prSet>
      <dgm:spPr/>
    </dgm:pt>
    <dgm:pt modelId="{B00BB2B3-43BF-4BBF-B8B9-75901CCFACA5}" type="pres">
      <dgm:prSet presAssocID="{98450B70-D18C-4E1D-97E9-FA8BA06091D9}" presName="ChildText" presStyleLbl="revTx" presStyleIdx="0" presStyleCnt="3" custScaleX="216473" custLinFactY="-15912" custLinFactNeighborX="87729" custLinFactNeighborY="-100000">
        <dgm:presLayoutVars>
          <dgm:chMax val="0"/>
          <dgm:chPref val="0"/>
          <dgm:bulletEnabled val="1"/>
        </dgm:presLayoutVars>
      </dgm:prSet>
      <dgm:spPr/>
    </dgm:pt>
    <dgm:pt modelId="{939CB33E-F6DE-4B22-86E1-389888939D48}" type="pres">
      <dgm:prSet presAssocID="{5476BBDE-A636-40EE-8272-09D0B7700854}" presName="sibTrans" presStyleCnt="0"/>
      <dgm:spPr/>
    </dgm:pt>
    <dgm:pt modelId="{0B9F427B-E521-4A0D-A610-47D9D62FF434}" type="pres">
      <dgm:prSet presAssocID="{F20117B0-FCD8-4927-B2D0-4FE779DC2A9B}" presName="composite" presStyleCnt="0"/>
      <dgm:spPr/>
    </dgm:pt>
    <dgm:pt modelId="{CB65E7BF-26FC-4997-A604-64C56983E379}" type="pres">
      <dgm:prSet presAssocID="{F20117B0-FCD8-4927-B2D0-4FE779DC2A9B}" presName="bentUpArrow1" presStyleLbl="alignImgPlace1" presStyleIdx="1" presStyleCnt="3" custLinFactY="-295" custLinFactNeighborX="9214" custLinFactNeighborY="-100000"/>
      <dgm:spPr/>
      <dgm:extLst>
        <a:ext uri="{E40237B7-FDA0-4F09-8148-C483321AD2D9}">
          <dgm14:cNvPr xmlns:dgm14="http://schemas.microsoft.com/office/drawing/2010/diagram" id="0" name="" title="Group B to Group C"/>
        </a:ext>
      </dgm:extLst>
    </dgm:pt>
    <dgm:pt modelId="{1D736981-5D82-4672-9205-279958AACFE2}" type="pres">
      <dgm:prSet presAssocID="{F20117B0-FCD8-4927-B2D0-4FE779DC2A9B}" presName="ParentText" presStyleLbl="node1" presStyleIdx="1" presStyleCnt="4" custLinFactY="-4067" custLinFactNeighborX="12998" custLinFactNeighborY="-100000">
        <dgm:presLayoutVars>
          <dgm:chMax val="1"/>
          <dgm:chPref val="1"/>
          <dgm:bulletEnabled val="1"/>
        </dgm:presLayoutVars>
      </dgm:prSet>
      <dgm:spPr/>
    </dgm:pt>
    <dgm:pt modelId="{5812CCDB-7FE7-42D3-9D84-BC2F375234DF}" type="pres">
      <dgm:prSet presAssocID="{F20117B0-FCD8-4927-B2D0-4FE779DC2A9B}" presName="ChildText" presStyleLbl="revTx" presStyleIdx="1" presStyleCnt="3">
        <dgm:presLayoutVars>
          <dgm:chMax val="0"/>
          <dgm:chPref val="0"/>
          <dgm:bulletEnabled val="1"/>
        </dgm:presLayoutVars>
      </dgm:prSet>
      <dgm:spPr/>
    </dgm:pt>
    <dgm:pt modelId="{11E7C21B-758A-4A9D-8566-914D35C1B9FC}" type="pres">
      <dgm:prSet presAssocID="{73C4C127-0365-4ABF-A0E4-A1536DE07080}" presName="sibTrans" presStyleCnt="0"/>
      <dgm:spPr/>
    </dgm:pt>
    <dgm:pt modelId="{27AC4152-3790-436F-BE68-EF7D8416D588}" type="pres">
      <dgm:prSet presAssocID="{0D636056-30D8-4434-99F7-E38A6E2B8161}" presName="composite" presStyleCnt="0"/>
      <dgm:spPr/>
    </dgm:pt>
    <dgm:pt modelId="{F69214A0-0781-4416-A03A-730099DDA38B}" type="pres">
      <dgm:prSet presAssocID="{0D636056-30D8-4434-99F7-E38A6E2B8161}" presName="bentUpArrow1" presStyleLbl="alignImgPlace1" presStyleIdx="2" presStyleCnt="3" custLinFactNeighborX="-93934" custLinFactNeighborY="-69082"/>
      <dgm:spPr/>
    </dgm:pt>
    <dgm:pt modelId="{AE7ECB50-F4B1-47FD-BE6E-79C06FC25BB6}" type="pres">
      <dgm:prSet presAssocID="{0D636056-30D8-4434-99F7-E38A6E2B8161}" presName="ParentText" presStyleLbl="node1" presStyleIdx="2" presStyleCnt="4" custLinFactNeighborX="26646" custLinFactNeighborY="53792">
        <dgm:presLayoutVars>
          <dgm:chMax val="1"/>
          <dgm:chPref val="1"/>
          <dgm:bulletEnabled val="1"/>
        </dgm:presLayoutVars>
      </dgm:prSet>
      <dgm:spPr/>
    </dgm:pt>
    <dgm:pt modelId="{F47F6736-A1EF-416F-93BA-4910ADBAFC1C}" type="pres">
      <dgm:prSet presAssocID="{0D636056-30D8-4434-99F7-E38A6E2B8161}" presName="ChildText" presStyleLbl="revTx" presStyleIdx="2" presStyleCnt="3" custScaleX="516718" custLinFactY="-100000" custLinFactNeighborX="1248" custLinFactNeighborY="-141798">
        <dgm:presLayoutVars>
          <dgm:chMax val="0"/>
          <dgm:chPref val="0"/>
          <dgm:bulletEnabled val="1"/>
        </dgm:presLayoutVars>
      </dgm:prSet>
      <dgm:spPr/>
    </dgm:pt>
    <dgm:pt modelId="{24A5153D-34E6-4CB8-9E6E-E30C44C3555B}" type="pres">
      <dgm:prSet presAssocID="{29834D85-C3E6-4A35-9EB5-194ABE6020BC}" presName="sibTrans" presStyleCnt="0"/>
      <dgm:spPr/>
    </dgm:pt>
    <dgm:pt modelId="{722F9A7D-EA21-4EFF-9F08-83FC51CBF2A1}" type="pres">
      <dgm:prSet presAssocID="{6577151B-43EE-44F9-A959-0F918B08DCD2}" presName="composite" presStyleCnt="0"/>
      <dgm:spPr/>
    </dgm:pt>
    <dgm:pt modelId="{93016A58-35EF-4EBA-9173-3AD0B2BA6654}" type="pres">
      <dgm:prSet presAssocID="{6577151B-43EE-44F9-A959-0F918B08DCD2}" presName="ParentText" presStyleLbl="node1" presStyleIdx="3" presStyleCnt="4" custLinFactX="-9270" custLinFactY="-99166" custLinFactNeighborX="-100000" custLinFactNeighborY="-100000">
        <dgm:presLayoutVars>
          <dgm:chMax val="1"/>
          <dgm:chPref val="1"/>
          <dgm:bulletEnabled val="1"/>
        </dgm:presLayoutVars>
      </dgm:prSet>
      <dgm:spPr/>
    </dgm:pt>
  </dgm:ptLst>
  <dgm:cxnLst>
    <dgm:cxn modelId="{E5063A27-7015-42DC-B1DA-489D94936D4B}" srcId="{A33F4830-5CD4-4C71-985C-0708E9B0BE14}" destId="{98450B70-D18C-4E1D-97E9-FA8BA06091D9}" srcOrd="0" destOrd="0" parTransId="{D3A29EAE-789C-47E5-9852-BCEC72920C67}" sibTransId="{5476BBDE-A636-40EE-8272-09D0B7700854}"/>
    <dgm:cxn modelId="{57307241-4596-4C81-AEDD-3103B1A40EE5}" srcId="{F20117B0-FCD8-4927-B2D0-4FE779DC2A9B}" destId="{255827E2-CE07-427C-839C-BE2E51FCDBB8}" srcOrd="0" destOrd="0" parTransId="{CC67C3C2-15A4-4506-BA33-B1FE8A669FD6}" sibTransId="{22B85B52-EEDB-48AC-9998-BE0D123F7FE8}"/>
    <dgm:cxn modelId="{30F28D69-C421-42F6-81F5-B07C3AE9930C}" type="presOf" srcId="{A33F4830-5CD4-4C71-985C-0708E9B0BE14}" destId="{08ECF78B-FAD5-4D9C-8E49-B3383B679E74}" srcOrd="0" destOrd="0" presId="urn:microsoft.com/office/officeart/2005/8/layout/StepDownProcess"/>
    <dgm:cxn modelId="{509F2F7C-8BDB-46E3-A012-91E3DFD74DCA}" srcId="{A33F4830-5CD4-4C71-985C-0708E9B0BE14}" destId="{0D636056-30D8-4434-99F7-E38A6E2B8161}" srcOrd="2" destOrd="0" parTransId="{BB5BFE0E-B039-45BE-BD5F-A1F8AB17574F}" sibTransId="{29834D85-C3E6-4A35-9EB5-194ABE6020BC}"/>
    <dgm:cxn modelId="{B0AEEB88-5C20-4D17-8B31-F9DDE87A6EE5}" type="presOf" srcId="{98450B70-D18C-4E1D-97E9-FA8BA06091D9}" destId="{E2700167-FF4B-4025-A48B-3CB1A8B5F4C4}" srcOrd="0" destOrd="0" presId="urn:microsoft.com/office/officeart/2005/8/layout/StepDownProcess"/>
    <dgm:cxn modelId="{2740D594-8E29-4499-892A-4E1C65C4632B}" type="presOf" srcId="{255827E2-CE07-427C-839C-BE2E51FCDBB8}" destId="{5812CCDB-7FE7-42D3-9D84-BC2F375234DF}" srcOrd="0" destOrd="0" presId="urn:microsoft.com/office/officeart/2005/8/layout/StepDownProcess"/>
    <dgm:cxn modelId="{2D2E299B-C3F8-43F7-9E2F-2047332EE5E1}" type="presOf" srcId="{6577151B-43EE-44F9-A959-0F918B08DCD2}" destId="{93016A58-35EF-4EBA-9173-3AD0B2BA6654}" srcOrd="0" destOrd="0" presId="urn:microsoft.com/office/officeart/2005/8/layout/StepDownProcess"/>
    <dgm:cxn modelId="{BBFE1DAB-C84D-4021-AC30-C1AC2976C539}" type="presOf" srcId="{F20117B0-FCD8-4927-B2D0-4FE779DC2A9B}" destId="{1D736981-5D82-4672-9205-279958AACFE2}" srcOrd="0" destOrd="0" presId="urn:microsoft.com/office/officeart/2005/8/layout/StepDownProcess"/>
    <dgm:cxn modelId="{616F7DC2-8C47-419A-9301-3002DA2ECB22}" srcId="{A33F4830-5CD4-4C71-985C-0708E9B0BE14}" destId="{F20117B0-FCD8-4927-B2D0-4FE779DC2A9B}" srcOrd="1" destOrd="0" parTransId="{B7B5CF59-8994-46C1-B996-2D89DD31FA35}" sibTransId="{73C4C127-0365-4ABF-A0E4-A1536DE07080}"/>
    <dgm:cxn modelId="{78AA1BCD-5813-402A-B939-9DC94AC402AA}" type="presOf" srcId="{0D636056-30D8-4434-99F7-E38A6E2B8161}" destId="{AE7ECB50-F4B1-47FD-BE6E-79C06FC25BB6}" srcOrd="0" destOrd="0" presId="urn:microsoft.com/office/officeart/2005/8/layout/StepDownProcess"/>
    <dgm:cxn modelId="{6B1927D6-1913-4CE7-B0ED-DAFEACCED3B3}" srcId="{A33F4830-5CD4-4C71-985C-0708E9B0BE14}" destId="{6577151B-43EE-44F9-A959-0F918B08DCD2}" srcOrd="3" destOrd="0" parTransId="{13D3FDFF-A152-4170-BBF2-D792529FC3FB}" sibTransId="{CAACCD12-A280-4C02-AC3D-84E31C60648F}"/>
    <dgm:cxn modelId="{F29E68CB-DB17-40C8-A5E8-3AE492D31CB2}" type="presParOf" srcId="{08ECF78B-FAD5-4D9C-8E49-B3383B679E74}" destId="{CA25F1EE-EBF1-4624-880B-D3BCF13A2F47}" srcOrd="0" destOrd="0" presId="urn:microsoft.com/office/officeart/2005/8/layout/StepDownProcess"/>
    <dgm:cxn modelId="{D23640E8-2BAF-47B6-88BC-A3EF6465366C}" type="presParOf" srcId="{CA25F1EE-EBF1-4624-880B-D3BCF13A2F47}" destId="{1DBDDA96-9BFE-4E8D-B03A-B2FB6EE49E38}" srcOrd="0" destOrd="0" presId="urn:microsoft.com/office/officeart/2005/8/layout/StepDownProcess"/>
    <dgm:cxn modelId="{55035472-E4CA-48B1-BF2B-4DAAAB04A364}" type="presParOf" srcId="{CA25F1EE-EBF1-4624-880B-D3BCF13A2F47}" destId="{E2700167-FF4B-4025-A48B-3CB1A8B5F4C4}" srcOrd="1" destOrd="0" presId="urn:microsoft.com/office/officeart/2005/8/layout/StepDownProcess"/>
    <dgm:cxn modelId="{EED632F1-8854-4F71-934F-45F2CEC02E09}" type="presParOf" srcId="{CA25F1EE-EBF1-4624-880B-D3BCF13A2F47}" destId="{B00BB2B3-43BF-4BBF-B8B9-75901CCFACA5}" srcOrd="2" destOrd="0" presId="urn:microsoft.com/office/officeart/2005/8/layout/StepDownProcess"/>
    <dgm:cxn modelId="{5CC4978F-7A2D-4EDA-A34B-45A7F5F6526D}" type="presParOf" srcId="{08ECF78B-FAD5-4D9C-8E49-B3383B679E74}" destId="{939CB33E-F6DE-4B22-86E1-389888939D48}" srcOrd="1" destOrd="0" presId="urn:microsoft.com/office/officeart/2005/8/layout/StepDownProcess"/>
    <dgm:cxn modelId="{C2E107DE-F98D-47D2-84A7-D0DDDA9E558C}" type="presParOf" srcId="{08ECF78B-FAD5-4D9C-8E49-B3383B679E74}" destId="{0B9F427B-E521-4A0D-A610-47D9D62FF434}" srcOrd="2" destOrd="0" presId="urn:microsoft.com/office/officeart/2005/8/layout/StepDownProcess"/>
    <dgm:cxn modelId="{5F313F57-1708-4819-8737-D6829F469464}" type="presParOf" srcId="{0B9F427B-E521-4A0D-A610-47D9D62FF434}" destId="{CB65E7BF-26FC-4997-A604-64C56983E379}" srcOrd="0" destOrd="0" presId="urn:microsoft.com/office/officeart/2005/8/layout/StepDownProcess"/>
    <dgm:cxn modelId="{B7EAA625-4715-4955-9E0E-B102C341C7B0}" type="presParOf" srcId="{0B9F427B-E521-4A0D-A610-47D9D62FF434}" destId="{1D736981-5D82-4672-9205-279958AACFE2}" srcOrd="1" destOrd="0" presId="urn:microsoft.com/office/officeart/2005/8/layout/StepDownProcess"/>
    <dgm:cxn modelId="{32045BE1-54E9-4768-896D-DA17335C9157}" type="presParOf" srcId="{0B9F427B-E521-4A0D-A610-47D9D62FF434}" destId="{5812CCDB-7FE7-42D3-9D84-BC2F375234DF}" srcOrd="2" destOrd="0" presId="urn:microsoft.com/office/officeart/2005/8/layout/StepDownProcess"/>
    <dgm:cxn modelId="{963C884C-1227-4140-B158-31F66ADB330B}" type="presParOf" srcId="{08ECF78B-FAD5-4D9C-8E49-B3383B679E74}" destId="{11E7C21B-758A-4A9D-8566-914D35C1B9FC}" srcOrd="3" destOrd="0" presId="urn:microsoft.com/office/officeart/2005/8/layout/StepDownProcess"/>
    <dgm:cxn modelId="{E24CC220-2306-4B3C-86BD-F564B4C8C13E}" type="presParOf" srcId="{08ECF78B-FAD5-4D9C-8E49-B3383B679E74}" destId="{27AC4152-3790-436F-BE68-EF7D8416D588}" srcOrd="4" destOrd="0" presId="urn:microsoft.com/office/officeart/2005/8/layout/StepDownProcess"/>
    <dgm:cxn modelId="{9E4091EE-5522-4876-9BA5-97B0851E419E}" type="presParOf" srcId="{27AC4152-3790-436F-BE68-EF7D8416D588}" destId="{F69214A0-0781-4416-A03A-730099DDA38B}" srcOrd="0" destOrd="0" presId="urn:microsoft.com/office/officeart/2005/8/layout/StepDownProcess"/>
    <dgm:cxn modelId="{52628CA3-D475-4246-804F-472C881865C4}" type="presParOf" srcId="{27AC4152-3790-436F-BE68-EF7D8416D588}" destId="{AE7ECB50-F4B1-47FD-BE6E-79C06FC25BB6}" srcOrd="1" destOrd="0" presId="urn:microsoft.com/office/officeart/2005/8/layout/StepDownProcess"/>
    <dgm:cxn modelId="{666A745B-4DA8-451F-8C8F-C72629C5A8EC}" type="presParOf" srcId="{27AC4152-3790-436F-BE68-EF7D8416D588}" destId="{F47F6736-A1EF-416F-93BA-4910ADBAFC1C}" srcOrd="2" destOrd="0" presId="urn:microsoft.com/office/officeart/2005/8/layout/StepDownProcess"/>
    <dgm:cxn modelId="{48732BAB-98AE-46D1-B108-ECB4616F68C6}" type="presParOf" srcId="{08ECF78B-FAD5-4D9C-8E49-B3383B679E74}" destId="{24A5153D-34E6-4CB8-9E6E-E30C44C3555B}" srcOrd="5" destOrd="0" presId="urn:microsoft.com/office/officeart/2005/8/layout/StepDownProcess"/>
    <dgm:cxn modelId="{1F8AB1BB-5A29-46F4-BDCE-F06F63702AAC}" type="presParOf" srcId="{08ECF78B-FAD5-4D9C-8E49-B3383B679E74}" destId="{722F9A7D-EA21-4EFF-9F08-83FC51CBF2A1}" srcOrd="6" destOrd="0" presId="urn:microsoft.com/office/officeart/2005/8/layout/StepDownProcess"/>
    <dgm:cxn modelId="{FFD9B2CF-BD28-4FF0-A685-1033608A5FAC}" type="presParOf" srcId="{722F9A7D-EA21-4EFF-9F08-83FC51CBF2A1}" destId="{93016A58-35EF-4EBA-9173-3AD0B2BA665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DDA96-9BFE-4E8D-B03A-B2FB6EE49E38}">
      <dsp:nvSpPr>
        <dsp:cNvPr id="0" name=""/>
        <dsp:cNvSpPr/>
      </dsp:nvSpPr>
      <dsp:spPr>
        <a:xfrm rot="5400000">
          <a:off x="470475" y="1336258"/>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2700167-FF4B-4025-A48B-3CB1A8B5F4C4}">
      <dsp:nvSpPr>
        <dsp:cNvPr id="0" name=""/>
        <dsp:cNvSpPr/>
      </dsp:nvSpPr>
      <dsp:spPr>
        <a:xfrm>
          <a:off x="228604" y="464758"/>
          <a:ext cx="1176278" cy="823356"/>
        </a:xfrm>
        <a:prstGeom prst="roundRect">
          <a:avLst>
            <a:gd name="adj" fmla="val 16670"/>
          </a:avLst>
        </a:prstGeom>
        <a:solidFill>
          <a:srgbClr val="0070C0"/>
        </a:solidFill>
        <a:ln>
          <a:solidFill>
            <a:srgbClr val="0070C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Introduction</a:t>
          </a:r>
        </a:p>
      </dsp:txBody>
      <dsp:txXfrm>
        <a:off x="268804" y="504958"/>
        <a:ext cx="1095878" cy="742956"/>
      </dsp:txXfrm>
    </dsp:sp>
    <dsp:sp modelId="{B00BB2B3-43BF-4BBF-B8B9-75901CCFACA5}">
      <dsp:nvSpPr>
        <dsp:cNvPr id="0" name=""/>
        <dsp:cNvSpPr/>
      </dsp:nvSpPr>
      <dsp:spPr>
        <a:xfrm>
          <a:off x="1432890" y="763102"/>
          <a:ext cx="1851954" cy="665473"/>
        </a:xfrm>
        <a:prstGeom prst="rect">
          <a:avLst/>
        </a:prstGeom>
        <a:noFill/>
        <a:ln>
          <a:noFill/>
        </a:ln>
        <a:effectLst/>
      </dsp:spPr>
      <dsp:style>
        <a:lnRef idx="0">
          <a:scrgbClr r="0" g="0" b="0"/>
        </a:lnRef>
        <a:fillRef idx="0">
          <a:scrgbClr r="0" g="0" b="0"/>
        </a:fillRef>
        <a:effectRef idx="0">
          <a:scrgbClr r="0" g="0" b="0"/>
        </a:effectRef>
        <a:fontRef idx="minor"/>
      </dsp:style>
    </dsp:sp>
    <dsp:sp modelId="{CB65E7BF-26FC-4997-A604-64C56983E379}">
      <dsp:nvSpPr>
        <dsp:cNvPr id="0" name=""/>
        <dsp:cNvSpPr/>
      </dsp:nvSpPr>
      <dsp:spPr>
        <a:xfrm rot="5400000">
          <a:off x="1477128" y="2454607"/>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D736981-5D82-4672-9205-279958AACFE2}">
      <dsp:nvSpPr>
        <dsp:cNvPr id="0" name=""/>
        <dsp:cNvSpPr/>
      </dsp:nvSpPr>
      <dsp:spPr>
        <a:xfrm>
          <a:off x="1371598" y="1523998"/>
          <a:ext cx="1176278" cy="823356"/>
        </a:xfrm>
        <a:prstGeom prst="roundRect">
          <a:avLst>
            <a:gd name="adj" fmla="val 16670"/>
          </a:avLst>
        </a:prstGeom>
        <a:solidFill>
          <a:srgbClr val="00B050"/>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Student Meetings</a:t>
          </a:r>
        </a:p>
      </dsp:txBody>
      <dsp:txXfrm>
        <a:off x="1411798" y="1564198"/>
        <a:ext cx="1095878" cy="742956"/>
      </dsp:txXfrm>
    </dsp:sp>
    <dsp:sp modelId="{5812CCDB-7FE7-42D3-9D84-BC2F375234DF}">
      <dsp:nvSpPr>
        <dsp:cNvPr id="0" name=""/>
        <dsp:cNvSpPr/>
      </dsp:nvSpPr>
      <dsp:spPr>
        <a:xfrm>
          <a:off x="2394984" y="2459366"/>
          <a:ext cx="855512" cy="665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57150" lvl="1" indent="-57150" algn="l" defTabSz="400050">
            <a:lnSpc>
              <a:spcPct val="90000"/>
            </a:lnSpc>
            <a:spcBef>
              <a:spcPct val="0"/>
            </a:spcBef>
            <a:spcAft>
              <a:spcPct val="15000"/>
            </a:spcAft>
            <a:buChar char="•"/>
          </a:pPr>
          <a:endParaRPr lang="en-US" sz="900" kern="1200" dirty="0"/>
        </a:p>
      </dsp:txBody>
      <dsp:txXfrm>
        <a:off x="2394984" y="2459366"/>
        <a:ext cx="855512" cy="665473"/>
      </dsp:txXfrm>
    </dsp:sp>
    <dsp:sp modelId="{F69214A0-0781-4416-A03A-730099DDA38B}">
      <dsp:nvSpPr>
        <dsp:cNvPr id="0" name=""/>
        <dsp:cNvSpPr/>
      </dsp:nvSpPr>
      <dsp:spPr>
        <a:xfrm rot="5400000">
          <a:off x="2477252" y="3597608"/>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7ECB50-F4B1-47FD-BE6E-79C06FC25BB6}">
      <dsp:nvSpPr>
        <dsp:cNvPr id="0" name=""/>
        <dsp:cNvSpPr/>
      </dsp:nvSpPr>
      <dsp:spPr>
        <a:xfrm>
          <a:off x="3352802" y="3748642"/>
          <a:ext cx="1176278" cy="823356"/>
        </a:xfrm>
        <a:prstGeom prst="roundRect">
          <a:avLst>
            <a:gd name="adj" fmla="val 16670"/>
          </a:avLst>
        </a:prstGeom>
        <a:solidFill>
          <a:schemeClr val="accent4"/>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Discussion, Questions and Answers</a:t>
          </a:r>
        </a:p>
      </dsp:txBody>
      <dsp:txXfrm>
        <a:off x="3393002" y="3788842"/>
        <a:ext cx="1095878" cy="742956"/>
      </dsp:txXfrm>
    </dsp:sp>
    <dsp:sp modelId="{F47F6736-A1EF-416F-93BA-4910ADBAFC1C}">
      <dsp:nvSpPr>
        <dsp:cNvPr id="0" name=""/>
        <dsp:cNvSpPr/>
      </dsp:nvSpPr>
      <dsp:spPr>
        <a:xfrm>
          <a:off x="2437411" y="1775167"/>
          <a:ext cx="4420588" cy="665473"/>
        </a:xfrm>
        <a:prstGeom prst="rect">
          <a:avLst/>
        </a:prstGeom>
        <a:noFill/>
        <a:ln>
          <a:noFill/>
        </a:ln>
        <a:effectLst/>
      </dsp:spPr>
      <dsp:style>
        <a:lnRef idx="0">
          <a:scrgbClr r="0" g="0" b="0"/>
        </a:lnRef>
        <a:fillRef idx="0">
          <a:scrgbClr r="0" g="0" b="0"/>
        </a:fillRef>
        <a:effectRef idx="0">
          <a:scrgbClr r="0" g="0" b="0"/>
        </a:effectRef>
        <a:fontRef idx="minor"/>
      </dsp:style>
    </dsp:sp>
    <dsp:sp modelId="{93016A58-35EF-4EBA-9173-3AD0B2BA6654}">
      <dsp:nvSpPr>
        <dsp:cNvPr id="0" name=""/>
        <dsp:cNvSpPr/>
      </dsp:nvSpPr>
      <dsp:spPr>
        <a:xfrm>
          <a:off x="2362197" y="2590796"/>
          <a:ext cx="1176278" cy="823356"/>
        </a:xfrm>
        <a:prstGeom prst="roundRect">
          <a:avLst>
            <a:gd name="adj" fmla="val 16670"/>
          </a:avLst>
        </a:prstGeom>
        <a:solidFill>
          <a:srgbClr val="7030A0"/>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Tools</a:t>
          </a:r>
        </a:p>
      </dsp:txBody>
      <dsp:txXfrm>
        <a:off x="2402397" y="2630996"/>
        <a:ext cx="1095878" cy="742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21899-B895-46C0-ABAE-59AE6C75510E}">
      <dsp:nvSpPr>
        <dsp:cNvPr id="0" name=""/>
        <dsp:cNvSpPr/>
      </dsp:nvSpPr>
      <dsp:spPr>
        <a:xfrm>
          <a:off x="0" y="0"/>
          <a:ext cx="6288588" cy="1299138"/>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u="sng" kern="1200" dirty="0">
              <a:solidFill>
                <a:schemeClr val="bg1"/>
              </a:solidFill>
              <a:effectLst/>
              <a:latin typeface="Calibri" panose="020F0502020204030204" pitchFamily="34" charset="0"/>
              <a:ea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Hofstede Insights Country Comparisons</a:t>
          </a:r>
          <a:r>
            <a:rPr lang="en-US" sz="2100" b="1" kern="1200" dirty="0">
              <a:solidFill>
                <a:schemeClr val="bg1"/>
              </a:solidFill>
              <a:effectLst/>
              <a:latin typeface="Times New Roman" panose="02020603050405020304" pitchFamily="18" charset="0"/>
              <a:ea typeface="Times New Roman" panose="02020603050405020304" pitchFamily="18" charset="0"/>
            </a:rPr>
            <a:t> </a:t>
          </a:r>
          <a:r>
            <a:rPr lang="en-US" sz="2100" kern="1200" dirty="0">
              <a:effectLst/>
              <a:latin typeface="Calibri" panose="020F0502020204030204" pitchFamily="34" charset="0"/>
              <a:ea typeface="Times New Roman" panose="02020603050405020304" pitchFamily="18" charset="0"/>
            </a:rPr>
            <a:t>https://www.hofstede-insights.com/country-comparison/the-usa/ </a:t>
          </a:r>
          <a:endParaRPr lang="en-US" sz="2100" kern="1200" dirty="0">
            <a:effectLst/>
            <a:latin typeface="Times New Roman" panose="02020603050405020304" pitchFamily="18" charset="0"/>
            <a:ea typeface="Times New Roman" panose="02020603050405020304" pitchFamily="18" charset="0"/>
          </a:endParaRPr>
        </a:p>
      </dsp:txBody>
      <dsp:txXfrm>
        <a:off x="63419" y="63419"/>
        <a:ext cx="6161750" cy="1172300"/>
      </dsp:txXfrm>
    </dsp:sp>
    <dsp:sp modelId="{99930B8E-5922-47F0-83AE-20D4631E2FCC}">
      <dsp:nvSpPr>
        <dsp:cNvPr id="0" name=""/>
        <dsp:cNvSpPr/>
      </dsp:nvSpPr>
      <dsp:spPr>
        <a:xfrm>
          <a:off x="0" y="1393784"/>
          <a:ext cx="6288588" cy="129913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latin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Your Cultural Profile</a:t>
          </a:r>
          <a:r>
            <a:rPr lang="en-US" sz="2100" b="1" kern="1200" dirty="0">
              <a:solidFill>
                <a:schemeClr val="bg1"/>
              </a:solidFill>
              <a:latin typeface="Calibri" panose="020F0502020204030204" pitchFamily="34" charset="0"/>
              <a:cs typeface="Calibri" panose="020F0502020204030204" pitchFamily="34" charset="0"/>
            </a:rPr>
            <a:t> </a:t>
          </a:r>
          <a:r>
            <a:rPr lang="en-US" sz="2100" kern="1200" dirty="0">
              <a:solidFill>
                <a:schemeClr val="bg1"/>
              </a:solidFill>
              <a:latin typeface="Calibri" panose="020F0502020204030204" pitchFamily="34" charset="0"/>
              <a:cs typeface="Calibri" panose="020F0502020204030204" pitchFamily="34" charset="0"/>
            </a:rPr>
            <a:t>https://hbr.org/2014/08/whats-your-cultural-profile</a:t>
          </a:r>
        </a:p>
      </dsp:txBody>
      <dsp:txXfrm>
        <a:off x="63419" y="1457203"/>
        <a:ext cx="6161750" cy="1172300"/>
      </dsp:txXfrm>
    </dsp:sp>
    <dsp:sp modelId="{FD8A933A-2363-42CE-A946-381C40C98499}">
      <dsp:nvSpPr>
        <dsp:cNvPr id="0" name=""/>
        <dsp:cNvSpPr/>
      </dsp:nvSpPr>
      <dsp:spPr>
        <a:xfrm>
          <a:off x="0" y="2753403"/>
          <a:ext cx="6288588" cy="1299138"/>
        </a:xfrm>
        <a:prstGeom prst="roundRect">
          <a:avLst/>
        </a:prstGeom>
        <a:solidFill>
          <a:srgbClr val="69A1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latin typeface="Calibri" panose="020F0502020204030204" pitchFamily="34" charset="0"/>
              <a:cs typeface="Calibri" panose="020F0502020204030204" pitchFamily="34" charset="0"/>
              <a:hlinkClick xmlns:r="http://schemas.openxmlformats.org/officeDocument/2006/relationships" r:id="rId3">
                <a:extLst>
                  <a:ext uri="{A12FA001-AC4F-418D-AE19-62706E023703}">
                    <ahyp:hlinkClr xmlns:ahyp="http://schemas.microsoft.com/office/drawing/2018/hyperlinkcolor" val="tx"/>
                  </a:ext>
                </a:extLst>
              </a:hlinkClick>
            </a:rPr>
            <a:t>Intercultural Competence</a:t>
          </a:r>
          <a:endParaRPr lang="en-US" sz="2100" b="1" kern="1200" dirty="0">
            <a:solidFill>
              <a:schemeClr val="bg1"/>
            </a:solidFill>
            <a:latin typeface="Calibri" panose="020F0502020204030204" pitchFamily="34" charset="0"/>
            <a:cs typeface="Calibri" panose="020F0502020204030204" pitchFamily="34" charset="0"/>
          </a:endParaRPr>
        </a:p>
        <a:p>
          <a:pPr marL="0" lvl="0" indent="0" algn="l" defTabSz="933450">
            <a:lnSpc>
              <a:spcPct val="90000"/>
            </a:lnSpc>
            <a:spcBef>
              <a:spcPct val="0"/>
            </a:spcBef>
            <a:spcAft>
              <a:spcPct val="35000"/>
            </a:spcAft>
            <a:buNone/>
          </a:pPr>
          <a:r>
            <a:rPr lang="en-US" sz="2100" u="none" strike="noStrike"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https://iddresources.org/gle/introtoic/index.html</a:t>
          </a:r>
          <a:endParaRPr lang="en-US" sz="2100" u="sng" kern="1200" dirty="0">
            <a:solidFill>
              <a:schemeClr val="bg1"/>
            </a:solidFill>
            <a:latin typeface="Calibri" panose="020F0502020204030204" pitchFamily="34" charset="0"/>
            <a:cs typeface="Calibri" panose="020F0502020204030204" pitchFamily="34" charset="0"/>
          </a:endParaRPr>
        </a:p>
      </dsp:txBody>
      <dsp:txXfrm>
        <a:off x="63419" y="2816822"/>
        <a:ext cx="6161750" cy="1172300"/>
      </dsp:txXfrm>
    </dsp:sp>
    <dsp:sp modelId="{D5742BA6-76B6-4804-A375-182E2168882E}">
      <dsp:nvSpPr>
        <dsp:cNvPr id="0" name=""/>
        <dsp:cNvSpPr/>
      </dsp:nvSpPr>
      <dsp:spPr>
        <a:xfrm>
          <a:off x="0" y="4099298"/>
          <a:ext cx="6288588" cy="1299138"/>
        </a:xfrm>
        <a:prstGeom prst="roundRect">
          <a:avLst/>
        </a:prstGeom>
        <a:solidFill>
          <a:srgbClr val="C49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u="sng" kern="1200" dirty="0">
              <a:solidFill>
                <a:schemeClr val="bg1"/>
              </a:solidFill>
              <a:effectLst/>
              <a:latin typeface="Calibri" panose="020F0502020204030204" pitchFamily="34" charset="0"/>
              <a:ea typeface="Times New Roman" panose="02020603050405020304" pitchFamily="18" charset="0"/>
              <a:hlinkClick xmlns:r="http://schemas.openxmlformats.org/officeDocument/2006/relationships" r:id="rId4">
                <a:extLst>
                  <a:ext uri="{A12FA001-AC4F-418D-AE19-62706E023703}">
                    <ahyp:hlinkClr xmlns:ahyp="http://schemas.microsoft.com/office/drawing/2018/hyperlinkcolor" val="tx"/>
                  </a:ext>
                </a:extLst>
              </a:hlinkClick>
            </a:rPr>
            <a:t>The Cultural Iceberg</a:t>
          </a:r>
          <a:endParaRPr lang="en-US" sz="2100" b="1" u="sng" kern="1200" dirty="0">
            <a:solidFill>
              <a:schemeClr val="bg1"/>
            </a:solidFill>
            <a:effectLst/>
            <a:latin typeface="Calibri" panose="020F0502020204030204" pitchFamily="34" charset="0"/>
            <a:ea typeface="Times New Roman" panose="02020603050405020304" pitchFamily="18" charset="0"/>
          </a:endParaRPr>
        </a:p>
        <a:p>
          <a:pPr marL="0" lvl="0" indent="0" algn="l" defTabSz="933450">
            <a:lnSpc>
              <a:spcPct val="90000"/>
            </a:lnSpc>
            <a:spcBef>
              <a:spcPct val="0"/>
            </a:spcBef>
            <a:spcAft>
              <a:spcPct val="35000"/>
            </a:spcAft>
            <a:buNone/>
          </a:pPr>
          <a:r>
            <a:rPr lang="en-US" sz="2100" u="none" strike="noStrike" kern="1200" dirty="0">
              <a:solidFill>
                <a:schemeClr val="bg1"/>
              </a:solidFill>
              <a:effectLst/>
              <a:latin typeface="Calibri" panose="020F0502020204030204" pitchFamily="34" charset="0"/>
              <a:ea typeface="Times New Roman" panose="02020603050405020304" pitchFamily="18" charset="0"/>
            </a:rPr>
            <a:t>https://iddresources.org/gle/introtoic/cultural-iceberg.html</a:t>
          </a:r>
          <a:endParaRPr lang="en-US" sz="2100" u="none" kern="1200" dirty="0">
            <a:solidFill>
              <a:schemeClr val="bg1"/>
            </a:solidFill>
            <a:effectLst/>
            <a:latin typeface="Times New Roman" panose="02020603050405020304" pitchFamily="18" charset="0"/>
            <a:ea typeface="Times New Roman" panose="02020603050405020304" pitchFamily="18" charset="0"/>
          </a:endParaRPr>
        </a:p>
      </dsp:txBody>
      <dsp:txXfrm>
        <a:off x="63419" y="4162717"/>
        <a:ext cx="6161750" cy="1172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6F764-9314-4A26-93A0-B48B30DFA49C}">
      <dsp:nvSpPr>
        <dsp:cNvPr id="0" name=""/>
        <dsp:cNvSpPr/>
      </dsp:nvSpPr>
      <dsp:spPr>
        <a:xfrm>
          <a:off x="251950" y="0"/>
          <a:ext cx="2332569" cy="1399541"/>
        </a:xfrm>
        <a:prstGeom prst="roundRect">
          <a:avLst>
            <a:gd name="adj" fmla="val 10000"/>
          </a:avLst>
        </a:prstGeom>
        <a:solidFill>
          <a:srgbClr val="7030A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Century Gothic" panose="020B0502020202020204"/>
              <a:ea typeface="+mn-ea"/>
              <a:cs typeface="+mn-cs"/>
            </a:rPr>
            <a:t>Intercultural Training and Self-Awareness</a:t>
          </a:r>
        </a:p>
      </dsp:txBody>
      <dsp:txXfrm>
        <a:off x="292941" y="40991"/>
        <a:ext cx="2250587" cy="1317559"/>
      </dsp:txXfrm>
    </dsp:sp>
    <dsp:sp modelId="{05139831-7946-4991-ABF2-6D2E8606F39D}">
      <dsp:nvSpPr>
        <dsp:cNvPr id="0" name=""/>
        <dsp:cNvSpPr/>
      </dsp:nvSpPr>
      <dsp:spPr>
        <a:xfrm>
          <a:off x="2803831" y="410532"/>
          <a:ext cx="528341" cy="578477"/>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ysClr val="window" lastClr="FFFFFF"/>
            </a:solidFill>
            <a:latin typeface="Century Gothic" panose="020B0502020202020204"/>
            <a:ea typeface="+mn-ea"/>
            <a:cs typeface="+mn-cs"/>
          </a:endParaRPr>
        </a:p>
      </dsp:txBody>
      <dsp:txXfrm>
        <a:off x="2803831" y="526227"/>
        <a:ext cx="369839" cy="347087"/>
      </dsp:txXfrm>
    </dsp:sp>
    <dsp:sp modelId="{79D5157E-C353-4846-9BA7-1C5BC04ADC0B}">
      <dsp:nvSpPr>
        <dsp:cNvPr id="0" name=""/>
        <dsp:cNvSpPr/>
      </dsp:nvSpPr>
      <dsp:spPr>
        <a:xfrm>
          <a:off x="3581390" y="0"/>
          <a:ext cx="2332569" cy="1399541"/>
        </a:xfrm>
        <a:prstGeom prst="roundRect">
          <a:avLst>
            <a:gd name="adj" fmla="val 10000"/>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bg1"/>
              </a:solidFill>
              <a:latin typeface="Century Gothic" panose="020B0502020202020204"/>
              <a:ea typeface="+mn-ea"/>
              <a:cs typeface="+mn-cs"/>
            </a:rPr>
            <a:t>Student Meeting 1</a:t>
          </a:r>
        </a:p>
        <a:p>
          <a:pPr marL="0" lvl="0" indent="0" algn="ctr" defTabSz="622300">
            <a:lnSpc>
              <a:spcPct val="90000"/>
            </a:lnSpc>
            <a:spcBef>
              <a:spcPct val="0"/>
            </a:spcBef>
            <a:spcAft>
              <a:spcPct val="35000"/>
            </a:spcAft>
            <a:buNone/>
          </a:pPr>
          <a:r>
            <a:rPr lang="en-US" sz="1400" b="1" kern="1200" dirty="0">
              <a:solidFill>
                <a:schemeClr val="bg1"/>
              </a:solidFill>
              <a:latin typeface="Century Gothic" panose="020B0502020202020204"/>
              <a:ea typeface="+mn-ea"/>
              <a:cs typeface="+mn-cs"/>
            </a:rPr>
            <a:t>Ice Breaker </a:t>
          </a:r>
          <a:endParaRPr lang="en-US" sz="1400" b="1" u="sng" kern="1200" dirty="0">
            <a:solidFill>
              <a:schemeClr val="bg1"/>
            </a:solidFill>
            <a:latin typeface="Century Gothic" panose="020B0502020202020204"/>
            <a:ea typeface="+mn-ea"/>
            <a:cs typeface="+mn-cs"/>
          </a:endParaRPr>
        </a:p>
      </dsp:txBody>
      <dsp:txXfrm>
        <a:off x="3622381" y="40991"/>
        <a:ext cx="2250587" cy="1317559"/>
      </dsp:txXfrm>
    </dsp:sp>
    <dsp:sp modelId="{72AD6821-4ACA-47C9-810B-F60CECD9C303}">
      <dsp:nvSpPr>
        <dsp:cNvPr id="0" name=""/>
        <dsp:cNvSpPr/>
      </dsp:nvSpPr>
      <dsp:spPr>
        <a:xfrm rot="5383058">
          <a:off x="4505877" y="1563231"/>
          <a:ext cx="494958" cy="578477"/>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ysClr val="window" lastClr="FFFFFF"/>
            </a:solidFill>
            <a:latin typeface="Century Gothic" panose="020B0502020202020204"/>
            <a:ea typeface="+mn-ea"/>
            <a:cs typeface="+mn-cs"/>
          </a:endParaRPr>
        </a:p>
      </dsp:txBody>
      <dsp:txXfrm rot="-5400000">
        <a:off x="4579447" y="1604991"/>
        <a:ext cx="347087" cy="346471"/>
      </dsp:txXfrm>
    </dsp:sp>
    <dsp:sp modelId="{8578E49C-021A-4624-BAB9-F6F9356ED996}">
      <dsp:nvSpPr>
        <dsp:cNvPr id="0" name=""/>
        <dsp:cNvSpPr/>
      </dsp:nvSpPr>
      <dsp:spPr>
        <a:xfrm>
          <a:off x="3592890" y="2333413"/>
          <a:ext cx="2332569" cy="1399541"/>
        </a:xfrm>
        <a:prstGeom prst="roundRect">
          <a:avLst>
            <a:gd name="adj" fmla="val 10000"/>
          </a:avLst>
        </a:prstGeom>
        <a:solidFill>
          <a:srgbClr val="69A12B"/>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ysClr val="window" lastClr="FFFFFF"/>
              </a:solidFill>
              <a:latin typeface="Century Gothic" panose="020B0502020202020204"/>
              <a:ea typeface="+mn-ea"/>
              <a:cs typeface="+mn-cs"/>
            </a:rPr>
            <a:t>Student Meeting 2 </a:t>
          </a:r>
        </a:p>
        <a:p>
          <a:pPr marL="0" lvl="0" indent="0" algn="ctr" defTabSz="622300">
            <a:lnSpc>
              <a:spcPct val="90000"/>
            </a:lnSpc>
            <a:spcBef>
              <a:spcPct val="0"/>
            </a:spcBef>
            <a:spcAft>
              <a:spcPct val="35000"/>
            </a:spcAft>
            <a:buNone/>
          </a:pPr>
          <a:r>
            <a:rPr lang="en-US" sz="1400" b="1" kern="1200" dirty="0">
              <a:solidFill>
                <a:sysClr val="window" lastClr="FFFFFF"/>
              </a:solidFill>
              <a:latin typeface="Century Gothic" panose="020B0502020202020204"/>
              <a:ea typeface="+mn-ea"/>
              <a:cs typeface="+mn-cs"/>
            </a:rPr>
            <a:t>New Ecological Paradigm (NEP)</a:t>
          </a:r>
        </a:p>
        <a:p>
          <a:pPr marL="0" lvl="0" indent="0" algn="ctr" defTabSz="622300">
            <a:lnSpc>
              <a:spcPct val="90000"/>
            </a:lnSpc>
            <a:spcBef>
              <a:spcPct val="0"/>
            </a:spcBef>
            <a:spcAft>
              <a:spcPct val="35000"/>
            </a:spcAft>
            <a:buNone/>
          </a:pPr>
          <a:r>
            <a:rPr lang="en-US" sz="1400" b="1" kern="1200" dirty="0">
              <a:solidFill>
                <a:sysClr val="window" lastClr="FFFFFF"/>
              </a:solidFill>
              <a:latin typeface="Century Gothic" panose="020B0502020202020204"/>
              <a:ea typeface="+mn-ea"/>
              <a:cs typeface="+mn-cs"/>
            </a:rPr>
            <a:t>Environmental Worldviews</a:t>
          </a:r>
        </a:p>
      </dsp:txBody>
      <dsp:txXfrm>
        <a:off x="3633881" y="2374404"/>
        <a:ext cx="2250587" cy="1317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DDA96-9BFE-4E8D-B03A-B2FB6EE49E38}">
      <dsp:nvSpPr>
        <dsp:cNvPr id="0" name=""/>
        <dsp:cNvSpPr/>
      </dsp:nvSpPr>
      <dsp:spPr>
        <a:xfrm rot="5400000">
          <a:off x="470475" y="1336258"/>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2700167-FF4B-4025-A48B-3CB1A8B5F4C4}">
      <dsp:nvSpPr>
        <dsp:cNvPr id="0" name=""/>
        <dsp:cNvSpPr/>
      </dsp:nvSpPr>
      <dsp:spPr>
        <a:xfrm>
          <a:off x="228604" y="464758"/>
          <a:ext cx="1176278" cy="823356"/>
        </a:xfrm>
        <a:prstGeom prst="roundRect">
          <a:avLst>
            <a:gd name="adj" fmla="val 16670"/>
          </a:avLst>
        </a:prstGeom>
        <a:solidFill>
          <a:srgbClr val="0070C0"/>
        </a:solidFill>
        <a:ln>
          <a:solidFill>
            <a:srgbClr val="0070C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Introduction</a:t>
          </a:r>
        </a:p>
      </dsp:txBody>
      <dsp:txXfrm>
        <a:off x="268804" y="504958"/>
        <a:ext cx="1095878" cy="742956"/>
      </dsp:txXfrm>
    </dsp:sp>
    <dsp:sp modelId="{B00BB2B3-43BF-4BBF-B8B9-75901CCFACA5}">
      <dsp:nvSpPr>
        <dsp:cNvPr id="0" name=""/>
        <dsp:cNvSpPr/>
      </dsp:nvSpPr>
      <dsp:spPr>
        <a:xfrm>
          <a:off x="1432890" y="763102"/>
          <a:ext cx="1851954" cy="665473"/>
        </a:xfrm>
        <a:prstGeom prst="rect">
          <a:avLst/>
        </a:prstGeom>
        <a:noFill/>
        <a:ln>
          <a:noFill/>
        </a:ln>
        <a:effectLst/>
      </dsp:spPr>
      <dsp:style>
        <a:lnRef idx="0">
          <a:scrgbClr r="0" g="0" b="0"/>
        </a:lnRef>
        <a:fillRef idx="0">
          <a:scrgbClr r="0" g="0" b="0"/>
        </a:fillRef>
        <a:effectRef idx="0">
          <a:scrgbClr r="0" g="0" b="0"/>
        </a:effectRef>
        <a:fontRef idx="minor"/>
      </dsp:style>
    </dsp:sp>
    <dsp:sp modelId="{CB65E7BF-26FC-4997-A604-64C56983E379}">
      <dsp:nvSpPr>
        <dsp:cNvPr id="0" name=""/>
        <dsp:cNvSpPr/>
      </dsp:nvSpPr>
      <dsp:spPr>
        <a:xfrm rot="5400000">
          <a:off x="1477128" y="2454607"/>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D736981-5D82-4672-9205-279958AACFE2}">
      <dsp:nvSpPr>
        <dsp:cNvPr id="0" name=""/>
        <dsp:cNvSpPr/>
      </dsp:nvSpPr>
      <dsp:spPr>
        <a:xfrm>
          <a:off x="1371598" y="1523998"/>
          <a:ext cx="1176278" cy="823356"/>
        </a:xfrm>
        <a:prstGeom prst="roundRect">
          <a:avLst>
            <a:gd name="adj" fmla="val 16670"/>
          </a:avLst>
        </a:prstGeom>
        <a:solidFill>
          <a:srgbClr val="00B050"/>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Student Meetings</a:t>
          </a:r>
        </a:p>
      </dsp:txBody>
      <dsp:txXfrm>
        <a:off x="1411798" y="1564198"/>
        <a:ext cx="1095878" cy="742956"/>
      </dsp:txXfrm>
    </dsp:sp>
    <dsp:sp modelId="{5812CCDB-7FE7-42D3-9D84-BC2F375234DF}">
      <dsp:nvSpPr>
        <dsp:cNvPr id="0" name=""/>
        <dsp:cNvSpPr/>
      </dsp:nvSpPr>
      <dsp:spPr>
        <a:xfrm>
          <a:off x="2394984" y="2459366"/>
          <a:ext cx="855512" cy="665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57150" lvl="1" indent="-57150" algn="l" defTabSz="400050">
            <a:lnSpc>
              <a:spcPct val="90000"/>
            </a:lnSpc>
            <a:spcBef>
              <a:spcPct val="0"/>
            </a:spcBef>
            <a:spcAft>
              <a:spcPct val="15000"/>
            </a:spcAft>
            <a:buChar char="•"/>
          </a:pPr>
          <a:endParaRPr lang="en-US" sz="900" kern="1200" dirty="0"/>
        </a:p>
      </dsp:txBody>
      <dsp:txXfrm>
        <a:off x="2394984" y="2459366"/>
        <a:ext cx="855512" cy="665473"/>
      </dsp:txXfrm>
    </dsp:sp>
    <dsp:sp modelId="{F69214A0-0781-4416-A03A-730099DDA38B}">
      <dsp:nvSpPr>
        <dsp:cNvPr id="0" name=""/>
        <dsp:cNvSpPr/>
      </dsp:nvSpPr>
      <dsp:spPr>
        <a:xfrm rot="5400000">
          <a:off x="2477252" y="3597608"/>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7ECB50-F4B1-47FD-BE6E-79C06FC25BB6}">
      <dsp:nvSpPr>
        <dsp:cNvPr id="0" name=""/>
        <dsp:cNvSpPr/>
      </dsp:nvSpPr>
      <dsp:spPr>
        <a:xfrm>
          <a:off x="3352802" y="3748642"/>
          <a:ext cx="1176278" cy="823356"/>
        </a:xfrm>
        <a:prstGeom prst="roundRect">
          <a:avLst>
            <a:gd name="adj" fmla="val 16670"/>
          </a:avLst>
        </a:prstGeom>
        <a:solidFill>
          <a:schemeClr val="accent4"/>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Discussion, Questions and Answers</a:t>
          </a:r>
        </a:p>
      </dsp:txBody>
      <dsp:txXfrm>
        <a:off x="3393002" y="3788842"/>
        <a:ext cx="1095878" cy="742956"/>
      </dsp:txXfrm>
    </dsp:sp>
    <dsp:sp modelId="{F47F6736-A1EF-416F-93BA-4910ADBAFC1C}">
      <dsp:nvSpPr>
        <dsp:cNvPr id="0" name=""/>
        <dsp:cNvSpPr/>
      </dsp:nvSpPr>
      <dsp:spPr>
        <a:xfrm>
          <a:off x="2437411" y="1775167"/>
          <a:ext cx="4420588" cy="665473"/>
        </a:xfrm>
        <a:prstGeom prst="rect">
          <a:avLst/>
        </a:prstGeom>
        <a:noFill/>
        <a:ln>
          <a:noFill/>
        </a:ln>
        <a:effectLst/>
      </dsp:spPr>
      <dsp:style>
        <a:lnRef idx="0">
          <a:scrgbClr r="0" g="0" b="0"/>
        </a:lnRef>
        <a:fillRef idx="0">
          <a:scrgbClr r="0" g="0" b="0"/>
        </a:fillRef>
        <a:effectRef idx="0">
          <a:scrgbClr r="0" g="0" b="0"/>
        </a:effectRef>
        <a:fontRef idx="minor"/>
      </dsp:style>
    </dsp:sp>
    <dsp:sp modelId="{93016A58-35EF-4EBA-9173-3AD0B2BA6654}">
      <dsp:nvSpPr>
        <dsp:cNvPr id="0" name=""/>
        <dsp:cNvSpPr/>
      </dsp:nvSpPr>
      <dsp:spPr>
        <a:xfrm>
          <a:off x="2362197" y="2590796"/>
          <a:ext cx="1176278" cy="823356"/>
        </a:xfrm>
        <a:prstGeom prst="roundRect">
          <a:avLst>
            <a:gd name="adj" fmla="val 16670"/>
          </a:avLst>
        </a:prstGeom>
        <a:solidFill>
          <a:srgbClr val="7030A0"/>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Tools</a:t>
          </a:r>
        </a:p>
      </dsp:txBody>
      <dsp:txXfrm>
        <a:off x="2402397" y="2630996"/>
        <a:ext cx="1095878" cy="742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DDA96-9BFE-4E8D-B03A-B2FB6EE49E38}">
      <dsp:nvSpPr>
        <dsp:cNvPr id="0" name=""/>
        <dsp:cNvSpPr/>
      </dsp:nvSpPr>
      <dsp:spPr>
        <a:xfrm rot="5400000">
          <a:off x="470475" y="1336258"/>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2700167-FF4B-4025-A48B-3CB1A8B5F4C4}">
      <dsp:nvSpPr>
        <dsp:cNvPr id="0" name=""/>
        <dsp:cNvSpPr/>
      </dsp:nvSpPr>
      <dsp:spPr>
        <a:xfrm>
          <a:off x="228604" y="464758"/>
          <a:ext cx="1176278" cy="823356"/>
        </a:xfrm>
        <a:prstGeom prst="roundRect">
          <a:avLst>
            <a:gd name="adj" fmla="val 16670"/>
          </a:avLst>
        </a:prstGeom>
        <a:solidFill>
          <a:srgbClr val="0070C0"/>
        </a:solidFill>
        <a:ln>
          <a:solidFill>
            <a:srgbClr val="0070C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Introduction</a:t>
          </a:r>
        </a:p>
      </dsp:txBody>
      <dsp:txXfrm>
        <a:off x="268804" y="504958"/>
        <a:ext cx="1095878" cy="742956"/>
      </dsp:txXfrm>
    </dsp:sp>
    <dsp:sp modelId="{B00BB2B3-43BF-4BBF-B8B9-75901CCFACA5}">
      <dsp:nvSpPr>
        <dsp:cNvPr id="0" name=""/>
        <dsp:cNvSpPr/>
      </dsp:nvSpPr>
      <dsp:spPr>
        <a:xfrm>
          <a:off x="1432890" y="763102"/>
          <a:ext cx="1851954" cy="665473"/>
        </a:xfrm>
        <a:prstGeom prst="rect">
          <a:avLst/>
        </a:prstGeom>
        <a:noFill/>
        <a:ln>
          <a:noFill/>
        </a:ln>
        <a:effectLst/>
      </dsp:spPr>
      <dsp:style>
        <a:lnRef idx="0">
          <a:scrgbClr r="0" g="0" b="0"/>
        </a:lnRef>
        <a:fillRef idx="0">
          <a:scrgbClr r="0" g="0" b="0"/>
        </a:fillRef>
        <a:effectRef idx="0">
          <a:scrgbClr r="0" g="0" b="0"/>
        </a:effectRef>
        <a:fontRef idx="minor"/>
      </dsp:style>
    </dsp:sp>
    <dsp:sp modelId="{CB65E7BF-26FC-4997-A604-64C56983E379}">
      <dsp:nvSpPr>
        <dsp:cNvPr id="0" name=""/>
        <dsp:cNvSpPr/>
      </dsp:nvSpPr>
      <dsp:spPr>
        <a:xfrm rot="5400000">
          <a:off x="1477128" y="2454607"/>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D736981-5D82-4672-9205-279958AACFE2}">
      <dsp:nvSpPr>
        <dsp:cNvPr id="0" name=""/>
        <dsp:cNvSpPr/>
      </dsp:nvSpPr>
      <dsp:spPr>
        <a:xfrm>
          <a:off x="1371598" y="1523998"/>
          <a:ext cx="1176278" cy="823356"/>
        </a:xfrm>
        <a:prstGeom prst="roundRect">
          <a:avLst>
            <a:gd name="adj" fmla="val 16670"/>
          </a:avLst>
        </a:prstGeom>
        <a:solidFill>
          <a:srgbClr val="00B050"/>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Student Meetings</a:t>
          </a:r>
        </a:p>
      </dsp:txBody>
      <dsp:txXfrm>
        <a:off x="1411798" y="1564198"/>
        <a:ext cx="1095878" cy="742956"/>
      </dsp:txXfrm>
    </dsp:sp>
    <dsp:sp modelId="{5812CCDB-7FE7-42D3-9D84-BC2F375234DF}">
      <dsp:nvSpPr>
        <dsp:cNvPr id="0" name=""/>
        <dsp:cNvSpPr/>
      </dsp:nvSpPr>
      <dsp:spPr>
        <a:xfrm>
          <a:off x="2394984" y="2459366"/>
          <a:ext cx="855512" cy="665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57150" lvl="1" indent="-57150" algn="l" defTabSz="400050">
            <a:lnSpc>
              <a:spcPct val="90000"/>
            </a:lnSpc>
            <a:spcBef>
              <a:spcPct val="0"/>
            </a:spcBef>
            <a:spcAft>
              <a:spcPct val="15000"/>
            </a:spcAft>
            <a:buChar char="•"/>
          </a:pPr>
          <a:endParaRPr lang="en-US" sz="900" kern="1200" dirty="0"/>
        </a:p>
      </dsp:txBody>
      <dsp:txXfrm>
        <a:off x="2394984" y="2459366"/>
        <a:ext cx="855512" cy="665473"/>
      </dsp:txXfrm>
    </dsp:sp>
    <dsp:sp modelId="{F69214A0-0781-4416-A03A-730099DDA38B}">
      <dsp:nvSpPr>
        <dsp:cNvPr id="0" name=""/>
        <dsp:cNvSpPr/>
      </dsp:nvSpPr>
      <dsp:spPr>
        <a:xfrm rot="5400000">
          <a:off x="2477252" y="3597608"/>
          <a:ext cx="698746" cy="79549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7ECB50-F4B1-47FD-BE6E-79C06FC25BB6}">
      <dsp:nvSpPr>
        <dsp:cNvPr id="0" name=""/>
        <dsp:cNvSpPr/>
      </dsp:nvSpPr>
      <dsp:spPr>
        <a:xfrm>
          <a:off x="3352802" y="3748642"/>
          <a:ext cx="1176278" cy="823356"/>
        </a:xfrm>
        <a:prstGeom prst="roundRect">
          <a:avLst>
            <a:gd name="adj" fmla="val 16670"/>
          </a:avLst>
        </a:prstGeom>
        <a:solidFill>
          <a:schemeClr val="accent4"/>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Discussion, Questions and Answers</a:t>
          </a:r>
        </a:p>
      </dsp:txBody>
      <dsp:txXfrm>
        <a:off x="3393002" y="3788842"/>
        <a:ext cx="1095878" cy="742956"/>
      </dsp:txXfrm>
    </dsp:sp>
    <dsp:sp modelId="{F47F6736-A1EF-416F-93BA-4910ADBAFC1C}">
      <dsp:nvSpPr>
        <dsp:cNvPr id="0" name=""/>
        <dsp:cNvSpPr/>
      </dsp:nvSpPr>
      <dsp:spPr>
        <a:xfrm>
          <a:off x="2437411" y="1775167"/>
          <a:ext cx="4420588" cy="665473"/>
        </a:xfrm>
        <a:prstGeom prst="rect">
          <a:avLst/>
        </a:prstGeom>
        <a:noFill/>
        <a:ln>
          <a:noFill/>
        </a:ln>
        <a:effectLst/>
      </dsp:spPr>
      <dsp:style>
        <a:lnRef idx="0">
          <a:scrgbClr r="0" g="0" b="0"/>
        </a:lnRef>
        <a:fillRef idx="0">
          <a:scrgbClr r="0" g="0" b="0"/>
        </a:fillRef>
        <a:effectRef idx="0">
          <a:scrgbClr r="0" g="0" b="0"/>
        </a:effectRef>
        <a:fontRef idx="minor"/>
      </dsp:style>
    </dsp:sp>
    <dsp:sp modelId="{93016A58-35EF-4EBA-9173-3AD0B2BA6654}">
      <dsp:nvSpPr>
        <dsp:cNvPr id="0" name=""/>
        <dsp:cNvSpPr/>
      </dsp:nvSpPr>
      <dsp:spPr>
        <a:xfrm>
          <a:off x="2362197" y="2590796"/>
          <a:ext cx="1176278" cy="823356"/>
        </a:xfrm>
        <a:prstGeom prst="roundRect">
          <a:avLst>
            <a:gd name="adj" fmla="val 16670"/>
          </a:avLst>
        </a:prstGeom>
        <a:solidFill>
          <a:srgbClr val="7030A0"/>
        </a:soli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Tools</a:t>
          </a:r>
        </a:p>
      </dsp:txBody>
      <dsp:txXfrm>
        <a:off x="2402397" y="2630996"/>
        <a:ext cx="1095878" cy="74295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4/1/2024</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dirty="0"/>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4/1/2024</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dirty="0"/>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dirty="0"/>
          </a:p>
        </p:txBody>
      </p:sp>
    </p:spTree>
    <p:extLst>
      <p:ext uri="{BB962C8B-B14F-4D97-AF65-F5344CB8AC3E}">
        <p14:creationId xmlns:p14="http://schemas.microsoft.com/office/powerpoint/2010/main" val="369834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88848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52404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13</a:t>
            </a:fld>
            <a:endParaRPr lang="en-US" dirty="0"/>
          </a:p>
        </p:txBody>
      </p:sp>
    </p:spTree>
    <p:extLst>
      <p:ext uri="{BB962C8B-B14F-4D97-AF65-F5344CB8AC3E}">
        <p14:creationId xmlns:p14="http://schemas.microsoft.com/office/powerpoint/2010/main" val="663940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a:p>
            <a:endParaRPr lang="en-US" b="1" dirty="0"/>
          </a:p>
          <a:p>
            <a:endParaRPr lang="en-US" dirty="0"/>
          </a:p>
          <a:p>
            <a:endParaRPr lang="en-US" dirty="0"/>
          </a:p>
          <a:p>
            <a:pPr algn="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14</a:t>
            </a:fld>
            <a:endParaRPr lang="en-US" dirty="0"/>
          </a:p>
        </p:txBody>
      </p:sp>
    </p:spTree>
    <p:extLst>
      <p:ext uri="{BB962C8B-B14F-4D97-AF65-F5344CB8AC3E}">
        <p14:creationId xmlns:p14="http://schemas.microsoft.com/office/powerpoint/2010/main" val="57375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a:p>
            <a:endParaRPr lang="en-US" b="1" dirty="0"/>
          </a:p>
          <a:p>
            <a:endParaRPr lang="en-US" dirty="0"/>
          </a:p>
          <a:p>
            <a:endParaRPr lang="en-US" dirty="0"/>
          </a:p>
          <a:p>
            <a:pPr algn="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15</a:t>
            </a:fld>
            <a:endParaRPr lang="en-US" dirty="0"/>
          </a:p>
        </p:txBody>
      </p:sp>
    </p:spTree>
    <p:extLst>
      <p:ext uri="{BB962C8B-B14F-4D97-AF65-F5344CB8AC3E}">
        <p14:creationId xmlns:p14="http://schemas.microsoft.com/office/powerpoint/2010/main" val="638153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a:p>
            <a:endParaRPr lang="en-US" b="1" dirty="0"/>
          </a:p>
          <a:p>
            <a:endParaRPr lang="en-US" dirty="0"/>
          </a:p>
          <a:p>
            <a:endParaRPr lang="en-US" dirty="0"/>
          </a:p>
          <a:p>
            <a:pPr algn="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16</a:t>
            </a:fld>
            <a:endParaRPr lang="en-US" dirty="0"/>
          </a:p>
        </p:txBody>
      </p:sp>
    </p:spTree>
    <p:extLst>
      <p:ext uri="{BB962C8B-B14F-4D97-AF65-F5344CB8AC3E}">
        <p14:creationId xmlns:p14="http://schemas.microsoft.com/office/powerpoint/2010/main" val="2643898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9C971FF-EF28-4195-A575-329446EFAA55}" type="slidenum">
              <a:rPr lang="en-US" smtClean="0"/>
              <a:t>17</a:t>
            </a:fld>
            <a:endParaRPr lang="en-US" dirty="0"/>
          </a:p>
        </p:txBody>
      </p:sp>
    </p:spTree>
    <p:extLst>
      <p:ext uri="{BB962C8B-B14F-4D97-AF65-F5344CB8AC3E}">
        <p14:creationId xmlns:p14="http://schemas.microsoft.com/office/powerpoint/2010/main" val="382750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1513090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317781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9C971FF-EF28-4195-A575-329446EFAA55}" type="slidenum">
              <a:rPr lang="en-US" smtClean="0"/>
              <a:t>20</a:t>
            </a:fld>
            <a:endParaRPr lang="en-US" dirty="0"/>
          </a:p>
        </p:txBody>
      </p:sp>
    </p:spTree>
    <p:extLst>
      <p:ext uri="{BB962C8B-B14F-4D97-AF65-F5344CB8AC3E}">
        <p14:creationId xmlns:p14="http://schemas.microsoft.com/office/powerpoint/2010/main" val="2582449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B89DC-67EA-0CD2-1D71-346444B4E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F02DF-BC7F-CCD8-F9D0-AC04C2E89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23EAA-DBE4-3266-CB4D-056DA0CBD391}"/>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6760AADA-E0F4-2FF6-7DD4-7E2B456609FF}"/>
              </a:ext>
            </a:extLst>
          </p:cNvPr>
          <p:cNvSpPr>
            <a:spLocks noGrp="1"/>
          </p:cNvSpPr>
          <p:nvPr>
            <p:ph type="sldNum" sz="quarter" idx="5"/>
          </p:nvPr>
        </p:nvSpPr>
        <p:spPr/>
        <p:txBody>
          <a:bodyPr/>
          <a:lstStyle/>
          <a:p>
            <a:fld id="{69C971FF-EF28-4195-A575-329446EFAA55}" type="slidenum">
              <a:rPr lang="en-US" smtClean="0"/>
              <a:t>3</a:t>
            </a:fld>
            <a:endParaRPr lang="en-US" dirty="0"/>
          </a:p>
        </p:txBody>
      </p:sp>
    </p:spTree>
    <p:extLst>
      <p:ext uri="{BB962C8B-B14F-4D97-AF65-F5344CB8AC3E}">
        <p14:creationId xmlns:p14="http://schemas.microsoft.com/office/powerpoint/2010/main" val="1670155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a:p>
            <a:endParaRPr lang="en-US" b="1" dirty="0"/>
          </a:p>
          <a:p>
            <a:endParaRPr lang="en-US" dirty="0"/>
          </a:p>
          <a:p>
            <a:endParaRPr lang="en-US" dirty="0"/>
          </a:p>
          <a:p>
            <a:pPr algn="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21</a:t>
            </a:fld>
            <a:endParaRPr lang="en-US" dirty="0"/>
          </a:p>
        </p:txBody>
      </p:sp>
    </p:spTree>
    <p:extLst>
      <p:ext uri="{BB962C8B-B14F-4D97-AF65-F5344CB8AC3E}">
        <p14:creationId xmlns:p14="http://schemas.microsoft.com/office/powerpoint/2010/main" val="51088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Henry slide</a:t>
            </a:r>
          </a:p>
        </p:txBody>
      </p:sp>
      <p:sp>
        <p:nvSpPr>
          <p:cNvPr id="4" name="Slide Number Placeholder 3"/>
          <p:cNvSpPr>
            <a:spLocks noGrp="1"/>
          </p:cNvSpPr>
          <p:nvPr>
            <p:ph type="sldNum" sz="quarter" idx="5"/>
          </p:nvPr>
        </p:nvSpPr>
        <p:spPr/>
        <p:txBody>
          <a:bodyPr/>
          <a:lstStyle/>
          <a:p>
            <a:fld id="{69C971FF-EF28-4195-A575-329446EFAA55}" type="slidenum">
              <a:rPr lang="en-US" smtClean="0"/>
              <a:t>23</a:t>
            </a:fld>
            <a:endParaRPr lang="en-US"/>
          </a:p>
        </p:txBody>
      </p:sp>
    </p:spTree>
    <p:extLst>
      <p:ext uri="{BB962C8B-B14F-4D97-AF65-F5344CB8AC3E}">
        <p14:creationId xmlns:p14="http://schemas.microsoft.com/office/powerpoint/2010/main" val="937523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Henry slide</a:t>
            </a:r>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24</a:t>
            </a:fld>
            <a:endParaRPr lang="en-US"/>
          </a:p>
        </p:txBody>
      </p:sp>
    </p:spTree>
    <p:extLst>
      <p:ext uri="{BB962C8B-B14F-4D97-AF65-F5344CB8AC3E}">
        <p14:creationId xmlns:p14="http://schemas.microsoft.com/office/powerpoint/2010/main" val="3721136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399"/>
            <a:ext cx="6477000" cy="4724401"/>
          </a:xfrm>
        </p:spPr>
        <p:txBody>
          <a:bodyPr/>
          <a:lstStyle/>
          <a:p>
            <a:r>
              <a:rPr lang="en-US" b="1" dirty="0"/>
              <a:t>Henry’s slide</a:t>
            </a:r>
          </a:p>
          <a:p>
            <a:endParaRPr lang="en-US" b="1" dirty="0"/>
          </a:p>
          <a:p>
            <a:r>
              <a:rPr lang="en-US" b="1" dirty="0"/>
              <a:t>Discusses how students take the New Ecological Paradigm (NEP) as a tool to begin understanding the different cultures impact the student’s  environmental worldview.</a:t>
            </a:r>
          </a:p>
          <a:p>
            <a:endParaRPr lang="en-US" b="1" dirty="0"/>
          </a:p>
          <a:p>
            <a:r>
              <a:rPr lang="en-US" b="1" dirty="0">
                <a:solidFill>
                  <a:srgbClr val="00B050"/>
                </a:solidFill>
              </a:rPr>
              <a:t>Consider this content below when preparing your live in-person presentation.</a:t>
            </a:r>
          </a:p>
          <a:p>
            <a:endParaRPr lang="en-US" b="1" dirty="0"/>
          </a:p>
          <a:p>
            <a:r>
              <a:rPr lang="en-US" b="1" dirty="0">
                <a:solidFill>
                  <a:srgbClr val="0070C0"/>
                </a:solidFill>
              </a:rPr>
              <a:t>“To educate our students to become better prepared for the future and knowledgeable global participants, they begin by learning to understand each other.  This is not done through just reading about each other, but also by interacting with each other.</a:t>
            </a:r>
          </a:p>
          <a:p>
            <a:endParaRPr lang="en-US" b="1" dirty="0">
              <a:solidFill>
                <a:srgbClr val="0070C0"/>
              </a:solidFill>
            </a:endParaRPr>
          </a:p>
          <a:p>
            <a:r>
              <a:rPr lang="en-US" b="1" dirty="0">
                <a:solidFill>
                  <a:srgbClr val="0070C0"/>
                </a:solidFill>
              </a:rPr>
              <a:t>Each student in the course first meets with 1 other student as an icebreaker encounter.  Sometimes there will be only 1 other country in the course, and other times multiple countries. These are small groups where each country is represented by a student.</a:t>
            </a:r>
          </a:p>
          <a:p>
            <a:endParaRPr lang="en-US" b="1" dirty="0">
              <a:solidFill>
                <a:srgbClr val="0070C0"/>
              </a:solidFill>
            </a:endParaRPr>
          </a:p>
          <a:p>
            <a:r>
              <a:rPr lang="en-US" b="1" dirty="0">
                <a:solidFill>
                  <a:srgbClr val="0070C0"/>
                </a:solidFill>
              </a:rPr>
              <a:t>These students meet on Zoom to discuss issues of interest to them like politics, school, family, the pandemic, hobbies, or other topics of their choosing.  No faculty are involved.  This lasts for 30-45 minutes depending on the students and what is happening in the world.</a:t>
            </a:r>
          </a:p>
          <a:p>
            <a:endParaRPr lang="en-US" b="1" dirty="0">
              <a:solidFill>
                <a:srgbClr val="0070C0"/>
              </a:solidFill>
            </a:endParaRPr>
          </a:p>
          <a:p>
            <a:r>
              <a:rPr lang="en-US" b="1" dirty="0">
                <a:solidFill>
                  <a:srgbClr val="0070C0"/>
                </a:solidFill>
              </a:rPr>
              <a:t>Then, before the second meeting, the students all take a survey of 15 questions called the New Ecological Paradigm, or NEP, as it is commonly called.”</a:t>
            </a:r>
          </a:p>
          <a:p>
            <a:endParaRPr lang="en-US" b="1" dirty="0"/>
          </a:p>
        </p:txBody>
      </p:sp>
      <p:sp>
        <p:nvSpPr>
          <p:cNvPr id="4" name="Slide Number Placeholder 3"/>
          <p:cNvSpPr>
            <a:spLocks noGrp="1"/>
          </p:cNvSpPr>
          <p:nvPr>
            <p:ph type="sldNum" sz="quarter" idx="5"/>
          </p:nvPr>
        </p:nvSpPr>
        <p:spPr/>
        <p:txBody>
          <a:bodyPr/>
          <a:lstStyle/>
          <a:p>
            <a:fld id="{69C971FF-EF28-4195-A575-329446EFAA55}" type="slidenum">
              <a:rPr lang="en-US" smtClean="0"/>
              <a:t>25</a:t>
            </a:fld>
            <a:endParaRPr lang="en-US"/>
          </a:p>
        </p:txBody>
      </p:sp>
    </p:spTree>
    <p:extLst>
      <p:ext uri="{BB962C8B-B14F-4D97-AF65-F5344CB8AC3E}">
        <p14:creationId xmlns:p14="http://schemas.microsoft.com/office/powerpoint/2010/main" val="3199566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26</a:t>
            </a:fld>
            <a:endParaRPr lang="en-US" dirty="0"/>
          </a:p>
        </p:txBody>
      </p:sp>
    </p:spTree>
    <p:extLst>
      <p:ext uri="{BB962C8B-B14F-4D97-AF65-F5344CB8AC3E}">
        <p14:creationId xmlns:p14="http://schemas.microsoft.com/office/powerpoint/2010/main" val="53868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27</a:t>
            </a:fld>
            <a:endParaRPr lang="en-US" dirty="0"/>
          </a:p>
        </p:txBody>
      </p:sp>
    </p:spTree>
    <p:extLst>
      <p:ext uri="{BB962C8B-B14F-4D97-AF65-F5344CB8AC3E}">
        <p14:creationId xmlns:p14="http://schemas.microsoft.com/office/powerpoint/2010/main" val="2583645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28</a:t>
            </a:fld>
            <a:endParaRPr lang="en-US" dirty="0"/>
          </a:p>
        </p:txBody>
      </p:sp>
    </p:spTree>
    <p:extLst>
      <p:ext uri="{BB962C8B-B14F-4D97-AF65-F5344CB8AC3E}">
        <p14:creationId xmlns:p14="http://schemas.microsoft.com/office/powerpoint/2010/main" val="3711727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400"/>
            <a:ext cx="5867400" cy="4114800"/>
          </a:xfrm>
        </p:spPr>
        <p:txBody>
          <a:bodyPr/>
          <a:lstStyle/>
          <a:p>
            <a:r>
              <a:rPr lang="en-US" b="0" dirty="0">
                <a:solidFill>
                  <a:srgbClr val="0070C0"/>
                </a:solidFill>
              </a:rPr>
              <a:t>This is just example of a graph not real data.</a:t>
            </a:r>
          </a:p>
        </p:txBody>
      </p:sp>
      <p:sp>
        <p:nvSpPr>
          <p:cNvPr id="4" name="Slide Number Placeholder 3"/>
          <p:cNvSpPr>
            <a:spLocks noGrp="1"/>
          </p:cNvSpPr>
          <p:nvPr>
            <p:ph type="sldNum" sz="quarter" idx="5"/>
          </p:nvPr>
        </p:nvSpPr>
        <p:spPr/>
        <p:txBody>
          <a:bodyPr/>
          <a:lstStyle/>
          <a:p>
            <a:fld id="{69C971FF-EF28-4195-A575-329446EFAA55}" type="slidenum">
              <a:rPr lang="en-US" smtClean="0"/>
              <a:t>29</a:t>
            </a:fld>
            <a:endParaRPr lang="en-US" dirty="0"/>
          </a:p>
        </p:txBody>
      </p:sp>
    </p:spTree>
    <p:extLst>
      <p:ext uri="{BB962C8B-B14F-4D97-AF65-F5344CB8AC3E}">
        <p14:creationId xmlns:p14="http://schemas.microsoft.com/office/powerpoint/2010/main" val="95029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801688"/>
            <a:ext cx="6092825" cy="3429000"/>
          </a:xfrm>
        </p:spPr>
      </p:sp>
      <p:sp>
        <p:nvSpPr>
          <p:cNvPr id="3" name="Notes Placeholder 2"/>
          <p:cNvSpPr>
            <a:spLocks noGrp="1"/>
          </p:cNvSpPr>
          <p:nvPr>
            <p:ph type="body" idx="1"/>
          </p:nvPr>
        </p:nvSpPr>
        <p:spPr/>
        <p:txBody>
          <a:bodyPr/>
          <a:lstStyle/>
          <a:p>
            <a:r>
              <a:rPr lang="en-US" b="1" dirty="0"/>
              <a:t>Henry slide</a:t>
            </a:r>
          </a:p>
          <a:p>
            <a:endParaRPr lang="en-US" b="1" dirty="0"/>
          </a:p>
          <a:p>
            <a:r>
              <a:rPr lang="en-US" b="1" dirty="0">
                <a:solidFill>
                  <a:srgbClr val="0070C0"/>
                </a:solidFill>
              </a:rPr>
              <a:t>“What humans have learned over time is that we are connected.  Therefore, solving problems, particularly environmental issues or achieving sustainability, requires the understanding of each other.  For natural resource issues, the cultural priorities and understandings of environmental worldviews especially of the people impacted are critical for cooperation and decision-making.</a:t>
            </a:r>
          </a:p>
          <a:p>
            <a:endParaRPr lang="en-US" b="1" dirty="0">
              <a:solidFill>
                <a:srgbClr val="0070C0"/>
              </a:solidFill>
            </a:endParaRPr>
          </a:p>
          <a:p>
            <a:r>
              <a:rPr lang="en-US" b="1" dirty="0">
                <a:solidFill>
                  <a:srgbClr val="0070C0"/>
                </a:solidFill>
              </a:rPr>
              <a:t>All too often, we can’t get to solutions or protection of resources because we do not understand each other.  We have sometimes not encountered each other until we enter the workforce and then are required to make decisions that we are not equipped for.</a:t>
            </a:r>
          </a:p>
          <a:p>
            <a:endParaRPr lang="en-US" b="1" dirty="0">
              <a:solidFill>
                <a:srgbClr val="0070C0"/>
              </a:solidFill>
            </a:endParaRPr>
          </a:p>
          <a:p>
            <a:r>
              <a:rPr lang="en-US" b="1" dirty="0">
                <a:solidFill>
                  <a:srgbClr val="0070C0"/>
                </a:solidFill>
              </a:rPr>
              <a:t>With global learning through virtual exchanges, our students can begin their global interactions with people not like themselves in their courses, before they have the responsibility to interact in the workplace.”</a:t>
            </a:r>
          </a:p>
          <a:p>
            <a:endParaRPr lang="en-US" b="1" dirty="0"/>
          </a:p>
          <a:p>
            <a:endParaRPr lang="en-US" b="1" dirty="0"/>
          </a:p>
        </p:txBody>
      </p:sp>
      <p:sp>
        <p:nvSpPr>
          <p:cNvPr id="4" name="Slide Number Placeholder 3"/>
          <p:cNvSpPr>
            <a:spLocks noGrp="1"/>
          </p:cNvSpPr>
          <p:nvPr>
            <p:ph type="sldNum" sz="quarter" idx="5"/>
          </p:nvPr>
        </p:nvSpPr>
        <p:spPr/>
        <p:txBody>
          <a:bodyPr/>
          <a:lstStyle/>
          <a:p>
            <a:fld id="{69C971FF-EF28-4195-A575-329446EFAA55}" type="slidenum">
              <a:rPr lang="en-US" smtClean="0"/>
              <a:t>30</a:t>
            </a:fld>
            <a:endParaRPr lang="en-US"/>
          </a:p>
        </p:txBody>
      </p:sp>
    </p:spTree>
    <p:extLst>
      <p:ext uri="{BB962C8B-B14F-4D97-AF65-F5344CB8AC3E}">
        <p14:creationId xmlns:p14="http://schemas.microsoft.com/office/powerpoint/2010/main" val="62386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3597545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Henry slide</a:t>
            </a:r>
          </a:p>
          <a:p>
            <a:endParaRPr lang="en-US" b="1" dirty="0"/>
          </a:p>
          <a:p>
            <a:r>
              <a:rPr lang="en-US" b="1" dirty="0">
                <a:solidFill>
                  <a:srgbClr val="0070C0"/>
                </a:solidFill>
              </a:rPr>
              <a:t>“Our students discuss an important environmental legacy that remains today in my country--the abandoned uranium mines that are being remediated.  There were once over 900 mines abandoned from the mining of uranium.  Today, EPA leads several US government agencies in the remediation of over 500 mines.  This slide on the right shows the map of the abandon mines that have caused human health and environmental impacts to the Navajos.”</a:t>
            </a:r>
          </a:p>
          <a:p>
            <a:endParaRPr lang="en-US" b="1" dirty="0">
              <a:solidFill>
                <a:srgbClr val="0070C0"/>
              </a:solidFill>
            </a:endParaRPr>
          </a:p>
          <a:p>
            <a:r>
              <a:rPr lang="en-US" b="1" dirty="0">
                <a:solidFill>
                  <a:schemeClr val="accent6"/>
                </a:solidFill>
              </a:rPr>
              <a:t>Add more here Henry.  These are just suggestions.</a:t>
            </a:r>
          </a:p>
          <a:p>
            <a:endParaRPr lang="en-US" b="1" dirty="0">
              <a:solidFill>
                <a:srgbClr val="0070C0"/>
              </a:solidFill>
            </a:endParaRPr>
          </a:p>
          <a:p>
            <a:endParaRPr lang="en-US" b="1" dirty="0">
              <a:solidFill>
                <a:srgbClr val="0070C0"/>
              </a:solidFill>
            </a:endParaRPr>
          </a:p>
        </p:txBody>
      </p:sp>
      <p:sp>
        <p:nvSpPr>
          <p:cNvPr id="4" name="Slide Number Placeholder 3"/>
          <p:cNvSpPr>
            <a:spLocks noGrp="1"/>
          </p:cNvSpPr>
          <p:nvPr>
            <p:ph type="sldNum" sz="quarter" idx="5"/>
          </p:nvPr>
        </p:nvSpPr>
        <p:spPr/>
        <p:txBody>
          <a:bodyPr/>
          <a:lstStyle/>
          <a:p>
            <a:fld id="{69C971FF-EF28-4195-A575-329446EFAA55}" type="slidenum">
              <a:rPr lang="en-US" smtClean="0"/>
              <a:t>31</a:t>
            </a:fld>
            <a:endParaRPr lang="en-US"/>
          </a:p>
        </p:txBody>
      </p:sp>
    </p:spTree>
    <p:extLst>
      <p:ext uri="{BB962C8B-B14F-4D97-AF65-F5344CB8AC3E}">
        <p14:creationId xmlns:p14="http://schemas.microsoft.com/office/powerpoint/2010/main" val="2610546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A8B71C5-9409-4D71-9CD6-7E3A79E11C2E}"/>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DA453CA2-CF70-5E6C-7AA4-854186ADE73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a:extLst>
              <a:ext uri="{FF2B5EF4-FFF2-40B4-BE49-F238E27FC236}">
                <a16:creationId xmlns:a16="http://schemas.microsoft.com/office/drawing/2014/main" id="{0ADA3F3A-01B4-ADB9-1851-139A688397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44" name="Google Shape;144;p6:notes">
            <a:extLst>
              <a:ext uri="{FF2B5EF4-FFF2-40B4-BE49-F238E27FC236}">
                <a16:creationId xmlns:a16="http://schemas.microsoft.com/office/drawing/2014/main" id="{5B272E46-A518-3232-80EF-8741BCA1F59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extLst>
      <p:ext uri="{BB962C8B-B14F-4D97-AF65-F5344CB8AC3E}">
        <p14:creationId xmlns:p14="http://schemas.microsoft.com/office/powerpoint/2010/main" val="903864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defTabSz="914400">
              <a:lnSpc>
                <a:spcPct val="100000"/>
              </a:lnSpc>
              <a:defRPr sz="1200">
                <a:solidFill>
                  <a:srgbClr val="2A2A2A"/>
                </a:solidFill>
                <a:latin typeface="Century Gothic"/>
                <a:ea typeface="Century Gothic"/>
                <a:cs typeface="Century Gothic"/>
                <a:sym typeface="Century Gothic"/>
              </a:defRPr>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pPr algn="just">
              <a:defRPr sz="1200"/>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4BC12D64-5009-5D69-3825-329AF314DD19}"/>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3282B4A5-24D0-6B8D-5332-2D8F4D87B4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a:extLst>
              <a:ext uri="{FF2B5EF4-FFF2-40B4-BE49-F238E27FC236}">
                <a16:creationId xmlns:a16="http://schemas.microsoft.com/office/drawing/2014/main" id="{088F9FE1-E2A2-F834-E4C4-9EAD2663AE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44" name="Google Shape;144;p6:notes">
            <a:extLst>
              <a:ext uri="{FF2B5EF4-FFF2-40B4-BE49-F238E27FC236}">
                <a16:creationId xmlns:a16="http://schemas.microsoft.com/office/drawing/2014/main" id="{A566EC1E-47E5-EFF5-7476-A4536926D2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extLst>
      <p:ext uri="{BB962C8B-B14F-4D97-AF65-F5344CB8AC3E}">
        <p14:creationId xmlns:p14="http://schemas.microsoft.com/office/powerpoint/2010/main" val="1933494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8CF7DCC4-0D62-26CF-09A3-592D26961800}"/>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4E9D0238-CA42-91DC-C1F0-5BDD17E8EF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a:extLst>
              <a:ext uri="{FF2B5EF4-FFF2-40B4-BE49-F238E27FC236}">
                <a16:creationId xmlns:a16="http://schemas.microsoft.com/office/drawing/2014/main" id="{8B1B3431-7B69-BAD4-39B7-394F351EAC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6:notes">
            <a:extLst>
              <a:ext uri="{FF2B5EF4-FFF2-40B4-BE49-F238E27FC236}">
                <a16:creationId xmlns:a16="http://schemas.microsoft.com/office/drawing/2014/main" id="{F64BDADE-5E2C-296B-42D9-5C575A69E9A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dirty="0"/>
          </a:p>
        </p:txBody>
      </p:sp>
    </p:spTree>
    <p:extLst>
      <p:ext uri="{BB962C8B-B14F-4D97-AF65-F5344CB8AC3E}">
        <p14:creationId xmlns:p14="http://schemas.microsoft.com/office/powerpoint/2010/main" val="505111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94979A89-FE2B-A4D1-E2DC-CD2CB4EB6FDC}"/>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915FD705-E638-27FB-8258-CA80B542EF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a:extLst>
              <a:ext uri="{FF2B5EF4-FFF2-40B4-BE49-F238E27FC236}">
                <a16:creationId xmlns:a16="http://schemas.microsoft.com/office/drawing/2014/main" id="{DACBA405-DB04-E541-B383-9852DBC358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Mention that the strongest similarities were on questions 2, 6, 10, 12, 14.</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Question 2 was humans have the right to modify their environment to suit their needs</a:t>
            </a:r>
          </a:p>
          <a:p>
            <a:pPr marL="0" lvl="0" indent="0" algn="l" rtl="0">
              <a:spcBef>
                <a:spcPts val="0"/>
              </a:spcBef>
              <a:spcAft>
                <a:spcPts val="0"/>
              </a:spcAft>
              <a:buNone/>
            </a:pPr>
            <a:r>
              <a:rPr lang="en-US" dirty="0"/>
              <a:t>Question 6 was the Earth has plenty of natural resources if we just learn how to develop them.</a:t>
            </a:r>
          </a:p>
          <a:p>
            <a:pPr marL="0" lvl="0" indent="0" algn="l" rtl="0">
              <a:spcBef>
                <a:spcPts val="0"/>
              </a:spcBef>
              <a:spcAft>
                <a:spcPts val="0"/>
              </a:spcAft>
              <a:buNone/>
            </a:pPr>
            <a:r>
              <a:rPr lang="en-US" dirty="0"/>
              <a:t>Question 10 was ecological crises facing humankind has been greatly exaggerated.</a:t>
            </a:r>
          </a:p>
          <a:p>
            <a:pPr marL="0" lvl="0" indent="0" algn="l" rtl="0">
              <a:spcBef>
                <a:spcPts val="0"/>
              </a:spcBef>
              <a:spcAft>
                <a:spcPts val="0"/>
              </a:spcAft>
              <a:buNone/>
            </a:pPr>
            <a:r>
              <a:rPr lang="en-US" dirty="0"/>
              <a:t>Question 12 was humans were meant to rule over the rest of nature.</a:t>
            </a:r>
          </a:p>
          <a:p>
            <a:pPr marL="0" lvl="0" indent="0" algn="l" rtl="0">
              <a:spcBef>
                <a:spcPts val="0"/>
              </a:spcBef>
              <a:spcAft>
                <a:spcPts val="0"/>
              </a:spcAft>
              <a:buNone/>
            </a:pPr>
            <a:r>
              <a:rPr lang="en-US" dirty="0"/>
              <a:t>Question 14 was humans will eventually learn enough about how nature works to be able to control it.</a:t>
            </a:r>
          </a:p>
          <a:p>
            <a:pPr marL="0" lvl="0" indent="0" algn="l" rtl="0">
              <a:spcBef>
                <a:spcPts val="0"/>
              </a:spcBef>
              <a:spcAft>
                <a:spcPts val="0"/>
              </a:spcAft>
              <a:buNone/>
            </a:pPr>
            <a:endParaRPr dirty="0"/>
          </a:p>
        </p:txBody>
      </p:sp>
      <p:sp>
        <p:nvSpPr>
          <p:cNvPr id="144" name="Google Shape;144;p6:notes">
            <a:extLst>
              <a:ext uri="{FF2B5EF4-FFF2-40B4-BE49-F238E27FC236}">
                <a16:creationId xmlns:a16="http://schemas.microsoft.com/office/drawing/2014/main" id="{70D6856D-B67D-45E9-611E-F31C0675DB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extLst>
      <p:ext uri="{BB962C8B-B14F-4D97-AF65-F5344CB8AC3E}">
        <p14:creationId xmlns:p14="http://schemas.microsoft.com/office/powerpoint/2010/main" val="3583765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4762C29A-FC40-A5B7-87A7-4807D2D9FC8B}"/>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F3F0998F-0092-66FB-F5C4-E4C4127002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a:extLst>
              <a:ext uri="{FF2B5EF4-FFF2-40B4-BE49-F238E27FC236}">
                <a16:creationId xmlns:a16="http://schemas.microsoft.com/office/drawing/2014/main" id="{20BC2731-7682-2722-634E-29686B24F1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endParaRPr lang="en-US" dirty="0"/>
          </a:p>
        </p:txBody>
      </p:sp>
      <p:sp>
        <p:nvSpPr>
          <p:cNvPr id="144" name="Google Shape;144;p6:notes">
            <a:extLst>
              <a:ext uri="{FF2B5EF4-FFF2-40B4-BE49-F238E27FC236}">
                <a16:creationId xmlns:a16="http://schemas.microsoft.com/office/drawing/2014/main" id="{10B04B22-06C7-7DA7-53BC-685341AB3E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dirty="0"/>
          </a:p>
        </p:txBody>
      </p:sp>
    </p:spTree>
    <p:extLst>
      <p:ext uri="{BB962C8B-B14F-4D97-AF65-F5344CB8AC3E}">
        <p14:creationId xmlns:p14="http://schemas.microsoft.com/office/powerpoint/2010/main" val="212587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195F6-BE83-1A83-E5FE-6B28CC563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F6B20-9FC0-FCE2-46DB-1029EAFA8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59E96-5E65-8F8C-07BF-6B2B693D0299}"/>
              </a:ext>
            </a:extLst>
          </p:cNvPr>
          <p:cNvSpPr>
            <a:spLocks noGrp="1"/>
          </p:cNvSpPr>
          <p:nvPr>
            <p:ph type="body" idx="1"/>
          </p:nvPr>
        </p:nvSpPr>
        <p:spPr/>
        <p:txBody>
          <a:bodyPr/>
          <a:lstStyle/>
          <a:p>
            <a:pPr algn="r"/>
            <a:endParaRPr lang="en-US" dirty="0"/>
          </a:p>
        </p:txBody>
      </p:sp>
      <p:sp>
        <p:nvSpPr>
          <p:cNvPr id="4" name="Slide Number Placeholder 3">
            <a:extLst>
              <a:ext uri="{FF2B5EF4-FFF2-40B4-BE49-F238E27FC236}">
                <a16:creationId xmlns:a16="http://schemas.microsoft.com/office/drawing/2014/main" id="{E61A4D61-BD96-EDE6-7AD5-1276A58B98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1157712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D51AC36D-778F-9633-B3D3-F6035128D938}"/>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F0FC6D8B-0EE7-9A92-B006-4425947F352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a:extLst>
              <a:ext uri="{FF2B5EF4-FFF2-40B4-BE49-F238E27FC236}">
                <a16:creationId xmlns:a16="http://schemas.microsoft.com/office/drawing/2014/main" id="{BA166110-A3D1-B75C-5CC2-4D01742019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44" name="Google Shape;144;p6:notes">
            <a:extLst>
              <a:ext uri="{FF2B5EF4-FFF2-40B4-BE49-F238E27FC236}">
                <a16:creationId xmlns:a16="http://schemas.microsoft.com/office/drawing/2014/main" id="{D08547D8-3C0E-DE0D-B4EF-BE8DC775E0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dirty="0"/>
          </a:p>
        </p:txBody>
      </p:sp>
    </p:spTree>
    <p:extLst>
      <p:ext uri="{BB962C8B-B14F-4D97-AF65-F5344CB8AC3E}">
        <p14:creationId xmlns:p14="http://schemas.microsoft.com/office/powerpoint/2010/main" val="135876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1435240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41</a:t>
            </a:fld>
            <a:endParaRPr lang="en-US" dirty="0"/>
          </a:p>
        </p:txBody>
      </p:sp>
    </p:spTree>
    <p:extLst>
      <p:ext uri="{BB962C8B-B14F-4D97-AF65-F5344CB8AC3E}">
        <p14:creationId xmlns:p14="http://schemas.microsoft.com/office/powerpoint/2010/main" val="3507727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42</a:t>
            </a:fld>
            <a:endParaRPr lang="en-US" dirty="0"/>
          </a:p>
        </p:txBody>
      </p:sp>
    </p:spTree>
    <p:extLst>
      <p:ext uri="{BB962C8B-B14F-4D97-AF65-F5344CB8AC3E}">
        <p14:creationId xmlns:p14="http://schemas.microsoft.com/office/powerpoint/2010/main" val="1773421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43</a:t>
            </a:fld>
            <a:endParaRPr lang="en-US" dirty="0"/>
          </a:p>
        </p:txBody>
      </p:sp>
    </p:spTree>
    <p:extLst>
      <p:ext uri="{BB962C8B-B14F-4D97-AF65-F5344CB8AC3E}">
        <p14:creationId xmlns:p14="http://schemas.microsoft.com/office/powerpoint/2010/main" val="2525969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44</a:t>
            </a:fld>
            <a:endParaRPr lang="en-US" dirty="0"/>
          </a:p>
        </p:txBody>
      </p:sp>
    </p:spTree>
    <p:extLst>
      <p:ext uri="{BB962C8B-B14F-4D97-AF65-F5344CB8AC3E}">
        <p14:creationId xmlns:p14="http://schemas.microsoft.com/office/powerpoint/2010/main" val="259910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326BA-3FC0-9683-67E6-2FA28C7F9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6CE4F-8A0A-84A6-1C6F-26F842F31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C4C41-9EEA-559B-67C8-F2F3A04B4A54}"/>
              </a:ext>
            </a:extLst>
          </p:cNvPr>
          <p:cNvSpPr>
            <a:spLocks noGrp="1"/>
          </p:cNvSpPr>
          <p:nvPr>
            <p:ph type="body" idx="1"/>
          </p:nvPr>
        </p:nvSpPr>
        <p:spPr/>
        <p:txBody>
          <a:bodyPr/>
          <a:lstStyle/>
          <a:p>
            <a:pPr algn="r"/>
            <a:endParaRPr lang="en-US" dirty="0"/>
          </a:p>
        </p:txBody>
      </p:sp>
      <p:sp>
        <p:nvSpPr>
          <p:cNvPr id="4" name="Slide Number Placeholder 3">
            <a:extLst>
              <a:ext uri="{FF2B5EF4-FFF2-40B4-BE49-F238E27FC236}">
                <a16:creationId xmlns:a16="http://schemas.microsoft.com/office/drawing/2014/main" id="{3D714140-EBE9-49F5-57AF-8EBCD2482B43}"/>
              </a:ext>
            </a:extLst>
          </p:cNvPr>
          <p:cNvSpPr>
            <a:spLocks noGrp="1"/>
          </p:cNvSpPr>
          <p:nvPr>
            <p:ph type="sldNum" sz="quarter" idx="5"/>
          </p:nvPr>
        </p:nvSpPr>
        <p:spPr/>
        <p:txBody>
          <a:bodyPr/>
          <a:lstStyle/>
          <a:p>
            <a:fld id="{69C971FF-EF28-4195-A575-329446EFAA55}" type="slidenum">
              <a:rPr lang="en-US" smtClean="0"/>
              <a:t>45</a:t>
            </a:fld>
            <a:endParaRPr lang="en-US" dirty="0"/>
          </a:p>
        </p:txBody>
      </p:sp>
    </p:spTree>
    <p:extLst>
      <p:ext uri="{BB962C8B-B14F-4D97-AF65-F5344CB8AC3E}">
        <p14:creationId xmlns:p14="http://schemas.microsoft.com/office/powerpoint/2010/main" val="787973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FC70-0849-EC88-C92A-57DBF5941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8F28B-0691-DCB9-D998-D16D844D5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C45E2-3E02-40F8-9EBC-86B25CDE7C00}"/>
              </a:ext>
            </a:extLst>
          </p:cNvPr>
          <p:cNvSpPr>
            <a:spLocks noGrp="1"/>
          </p:cNvSpPr>
          <p:nvPr>
            <p:ph type="body" idx="1"/>
          </p:nvPr>
        </p:nvSpPr>
        <p:spPr/>
        <p:txBody>
          <a:bodyPr/>
          <a:lstStyle/>
          <a:p>
            <a:pPr algn="r"/>
            <a:endParaRPr lang="en-US" dirty="0"/>
          </a:p>
        </p:txBody>
      </p:sp>
      <p:sp>
        <p:nvSpPr>
          <p:cNvPr id="4" name="Slide Number Placeholder 3">
            <a:extLst>
              <a:ext uri="{FF2B5EF4-FFF2-40B4-BE49-F238E27FC236}">
                <a16:creationId xmlns:a16="http://schemas.microsoft.com/office/drawing/2014/main" id="{87E4725D-107D-768A-DAC4-DAEAAF5181F6}"/>
              </a:ext>
            </a:extLst>
          </p:cNvPr>
          <p:cNvSpPr>
            <a:spLocks noGrp="1"/>
          </p:cNvSpPr>
          <p:nvPr>
            <p:ph type="sldNum" sz="quarter" idx="5"/>
          </p:nvPr>
        </p:nvSpPr>
        <p:spPr/>
        <p:txBody>
          <a:bodyPr/>
          <a:lstStyle/>
          <a:p>
            <a:fld id="{69C971FF-EF28-4195-A575-329446EFAA55}" type="slidenum">
              <a:rPr lang="en-US" smtClean="0"/>
              <a:t>46</a:t>
            </a:fld>
            <a:endParaRPr lang="en-US" dirty="0"/>
          </a:p>
        </p:txBody>
      </p:sp>
    </p:spTree>
    <p:extLst>
      <p:ext uri="{BB962C8B-B14F-4D97-AF65-F5344CB8AC3E}">
        <p14:creationId xmlns:p14="http://schemas.microsoft.com/office/powerpoint/2010/main" val="989918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Eduardo </a:t>
            </a:r>
            <a:r>
              <a:rPr lang="en-US"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want to find a better way to consolidate these slides.  I left the reporting of results and stats for you here to use. Or you can leave them.</a:t>
            </a:r>
          </a:p>
          <a:p>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47</a:t>
            </a:fld>
            <a:endParaRPr lang="en-US" dirty="0"/>
          </a:p>
        </p:txBody>
      </p:sp>
    </p:spTree>
    <p:extLst>
      <p:ext uri="{BB962C8B-B14F-4D97-AF65-F5344CB8AC3E}">
        <p14:creationId xmlns:p14="http://schemas.microsoft.com/office/powerpoint/2010/main" val="3565441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Eduardo </a:t>
            </a:r>
            <a:r>
              <a:rPr lang="en-US" dirty="0"/>
              <a:t> Slide</a:t>
            </a:r>
          </a:p>
          <a:p>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48</a:t>
            </a:fld>
            <a:endParaRPr lang="en-US" dirty="0"/>
          </a:p>
        </p:txBody>
      </p:sp>
    </p:spTree>
    <p:extLst>
      <p:ext uri="{BB962C8B-B14F-4D97-AF65-F5344CB8AC3E}">
        <p14:creationId xmlns:p14="http://schemas.microsoft.com/office/powerpoint/2010/main" val="2003579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Eduardo </a:t>
            </a:r>
            <a:r>
              <a:rPr lang="en-US" dirty="0"/>
              <a:t> Slide</a:t>
            </a:r>
          </a:p>
          <a:p>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49</a:t>
            </a:fld>
            <a:endParaRPr lang="en-US" dirty="0"/>
          </a:p>
        </p:txBody>
      </p:sp>
    </p:spTree>
    <p:extLst>
      <p:ext uri="{BB962C8B-B14F-4D97-AF65-F5344CB8AC3E}">
        <p14:creationId xmlns:p14="http://schemas.microsoft.com/office/powerpoint/2010/main" val="6097507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Eduardo </a:t>
            </a:r>
            <a:r>
              <a:rPr lang="en-US" dirty="0"/>
              <a:t> Slide</a:t>
            </a:r>
          </a:p>
          <a:p>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50</a:t>
            </a:fld>
            <a:endParaRPr lang="en-US" dirty="0"/>
          </a:p>
        </p:txBody>
      </p:sp>
    </p:spTree>
    <p:extLst>
      <p:ext uri="{BB962C8B-B14F-4D97-AF65-F5344CB8AC3E}">
        <p14:creationId xmlns:p14="http://schemas.microsoft.com/office/powerpoint/2010/main" val="427137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153463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Eduardo </a:t>
            </a:r>
            <a:r>
              <a:rPr lang="en-US" dirty="0"/>
              <a:t> Slide</a:t>
            </a:r>
          </a:p>
          <a:p>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51</a:t>
            </a:fld>
            <a:endParaRPr lang="en-US" dirty="0"/>
          </a:p>
        </p:txBody>
      </p:sp>
    </p:spTree>
    <p:extLst>
      <p:ext uri="{BB962C8B-B14F-4D97-AF65-F5344CB8AC3E}">
        <p14:creationId xmlns:p14="http://schemas.microsoft.com/office/powerpoint/2010/main" val="4133966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49976-F6A7-0B5A-9DB5-183FEAA1F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011AD-CF4D-C7F6-9035-D3A4777D97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1331F-1894-FBFD-7008-AC48ABED6241}"/>
              </a:ext>
            </a:extLst>
          </p:cNvPr>
          <p:cNvSpPr>
            <a:spLocks noGrp="1"/>
          </p:cNvSpPr>
          <p:nvPr>
            <p:ph type="body" idx="1"/>
          </p:nvPr>
        </p:nvSpPr>
        <p:spPr/>
        <p:txBody>
          <a:bodyPr/>
          <a:lstStyle/>
          <a:p>
            <a:endParaRPr lang="en-US" dirty="0"/>
          </a:p>
          <a:p>
            <a:pPr algn="r"/>
            <a:endParaRPr lang="en-US" dirty="0"/>
          </a:p>
        </p:txBody>
      </p:sp>
      <p:sp>
        <p:nvSpPr>
          <p:cNvPr id="4" name="Slide Number Placeholder 3">
            <a:extLst>
              <a:ext uri="{FF2B5EF4-FFF2-40B4-BE49-F238E27FC236}">
                <a16:creationId xmlns:a16="http://schemas.microsoft.com/office/drawing/2014/main" id="{E7D53529-8C8B-1ED3-3227-5B3B2DCC18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3539545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900E828-825D-7332-F1C1-C0FD49D9C3A3}"/>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FF86A4FE-C99F-86C0-475B-E188199B2F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a:extLst>
              <a:ext uri="{FF2B5EF4-FFF2-40B4-BE49-F238E27FC236}">
                <a16:creationId xmlns:a16="http://schemas.microsoft.com/office/drawing/2014/main" id="{33381FDB-3306-A225-F17E-226F94846DC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44" name="Google Shape;144;p6:notes">
            <a:extLst>
              <a:ext uri="{FF2B5EF4-FFF2-40B4-BE49-F238E27FC236}">
                <a16:creationId xmlns:a16="http://schemas.microsoft.com/office/drawing/2014/main" id="{A8C49F55-33E6-DB54-BF17-FDC91A050D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dirty="0"/>
          </a:p>
        </p:txBody>
      </p:sp>
    </p:spTree>
    <p:extLst>
      <p:ext uri="{BB962C8B-B14F-4D97-AF65-F5344CB8AC3E}">
        <p14:creationId xmlns:p14="http://schemas.microsoft.com/office/powerpoint/2010/main" val="3882382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56</a:t>
            </a:fld>
            <a:endParaRPr lang="en-US" dirty="0"/>
          </a:p>
        </p:txBody>
      </p:sp>
    </p:spTree>
    <p:extLst>
      <p:ext uri="{BB962C8B-B14F-4D97-AF65-F5344CB8AC3E}">
        <p14:creationId xmlns:p14="http://schemas.microsoft.com/office/powerpoint/2010/main" val="1881184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69C971FF-EF28-4195-A575-329446EFAA55}" type="slidenum">
              <a:rPr lang="en-GR" smtClean="0"/>
              <a:t>57</a:t>
            </a:fld>
            <a:endParaRPr lang="en-GR" dirty="0"/>
          </a:p>
        </p:txBody>
      </p:sp>
    </p:spTree>
    <p:extLst>
      <p:ext uri="{BB962C8B-B14F-4D97-AF65-F5344CB8AC3E}">
        <p14:creationId xmlns:p14="http://schemas.microsoft.com/office/powerpoint/2010/main" val="29933664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58</a:t>
            </a:fld>
            <a:endParaRPr lang="en-US" dirty="0"/>
          </a:p>
        </p:txBody>
      </p:sp>
    </p:spTree>
    <p:extLst>
      <p:ext uri="{BB962C8B-B14F-4D97-AF65-F5344CB8AC3E}">
        <p14:creationId xmlns:p14="http://schemas.microsoft.com/office/powerpoint/2010/main" val="2562589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8F78B-D0B1-8EF8-7713-50BDB0E30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29470-2DA7-6A85-EB57-B54BCBE51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328F1-5569-B35E-2B8F-B99EDE5F5ABE}"/>
              </a:ext>
            </a:extLst>
          </p:cNvPr>
          <p:cNvSpPr>
            <a:spLocks noGrp="1"/>
          </p:cNvSpPr>
          <p:nvPr>
            <p:ph type="body" idx="1"/>
          </p:nvPr>
        </p:nvSpPr>
        <p:spPr/>
        <p:txBody>
          <a:bodyPr/>
          <a:lstStyle/>
          <a:p>
            <a:pPr algn="r"/>
            <a:endParaRPr lang="en-US" dirty="0"/>
          </a:p>
        </p:txBody>
      </p:sp>
      <p:sp>
        <p:nvSpPr>
          <p:cNvPr id="4" name="Slide Number Placeholder 3">
            <a:extLst>
              <a:ext uri="{FF2B5EF4-FFF2-40B4-BE49-F238E27FC236}">
                <a16:creationId xmlns:a16="http://schemas.microsoft.com/office/drawing/2014/main" id="{0C7DB5D3-BA8A-9115-D9F7-3EE79DF7EDF1}"/>
              </a:ext>
            </a:extLst>
          </p:cNvPr>
          <p:cNvSpPr>
            <a:spLocks noGrp="1"/>
          </p:cNvSpPr>
          <p:nvPr>
            <p:ph type="sldNum" sz="quarter" idx="5"/>
          </p:nvPr>
        </p:nvSpPr>
        <p:spPr/>
        <p:txBody>
          <a:bodyPr/>
          <a:lstStyle/>
          <a:p>
            <a:fld id="{69C971FF-EF28-4195-A575-329446EFAA55}" type="slidenum">
              <a:rPr lang="en-US" smtClean="0"/>
              <a:t>59</a:t>
            </a:fld>
            <a:endParaRPr lang="en-US" dirty="0"/>
          </a:p>
        </p:txBody>
      </p:sp>
    </p:spTree>
    <p:extLst>
      <p:ext uri="{BB962C8B-B14F-4D97-AF65-F5344CB8AC3E}">
        <p14:creationId xmlns:p14="http://schemas.microsoft.com/office/powerpoint/2010/main" val="3973402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a:p>
            <a:endParaRPr lang="en-US" b="1" dirty="0"/>
          </a:p>
          <a:p>
            <a:endParaRPr lang="en-US" dirty="0"/>
          </a:p>
          <a:p>
            <a:endParaRPr lang="en-US" dirty="0"/>
          </a:p>
          <a:p>
            <a:pPr algn="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60</a:t>
            </a:fld>
            <a:endParaRPr lang="en-US" dirty="0"/>
          </a:p>
        </p:txBody>
      </p:sp>
    </p:spTree>
    <p:extLst>
      <p:ext uri="{BB962C8B-B14F-4D97-AF65-F5344CB8AC3E}">
        <p14:creationId xmlns:p14="http://schemas.microsoft.com/office/powerpoint/2010/main" val="3147211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1141C-1645-93A9-1009-A960DAA3B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505C2-E2B4-5256-A8D9-93789E644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4D3FE-8858-5BD8-676B-6DC03BA76869}"/>
              </a:ext>
            </a:extLst>
          </p:cNvPr>
          <p:cNvSpPr>
            <a:spLocks noGrp="1"/>
          </p:cNvSpPr>
          <p:nvPr>
            <p:ph type="body" idx="1"/>
          </p:nvPr>
        </p:nvSpPr>
        <p:spPr/>
        <p:txBody>
          <a:bodyPr/>
          <a:lstStyle/>
          <a:p>
            <a:endParaRPr lang="en-US" b="1" dirty="0"/>
          </a:p>
          <a:p>
            <a:endParaRPr lang="en-US" dirty="0"/>
          </a:p>
          <a:p>
            <a:endParaRPr lang="en-US" b="1" dirty="0"/>
          </a:p>
          <a:p>
            <a:endParaRPr lang="en-US" dirty="0"/>
          </a:p>
          <a:p>
            <a:endParaRPr lang="en-US" dirty="0"/>
          </a:p>
          <a:p>
            <a:pPr algn="r"/>
            <a:endParaRPr lang="en-US" dirty="0"/>
          </a:p>
        </p:txBody>
      </p:sp>
      <p:sp>
        <p:nvSpPr>
          <p:cNvPr id="4" name="Slide Number Placeholder 3">
            <a:extLst>
              <a:ext uri="{FF2B5EF4-FFF2-40B4-BE49-F238E27FC236}">
                <a16:creationId xmlns:a16="http://schemas.microsoft.com/office/drawing/2014/main" id="{B2FDFFD5-EE37-6801-C702-52FE3CA87A66}"/>
              </a:ext>
            </a:extLst>
          </p:cNvPr>
          <p:cNvSpPr>
            <a:spLocks noGrp="1"/>
          </p:cNvSpPr>
          <p:nvPr>
            <p:ph type="sldNum" sz="quarter" idx="5"/>
          </p:nvPr>
        </p:nvSpPr>
        <p:spPr/>
        <p:txBody>
          <a:bodyPr/>
          <a:lstStyle/>
          <a:p>
            <a:fld id="{69C971FF-EF28-4195-A575-329446EFAA55}" type="slidenum">
              <a:rPr lang="en-US" smtClean="0"/>
              <a:t>61</a:t>
            </a:fld>
            <a:endParaRPr lang="en-US" dirty="0"/>
          </a:p>
        </p:txBody>
      </p:sp>
    </p:spTree>
    <p:extLst>
      <p:ext uri="{BB962C8B-B14F-4D97-AF65-F5344CB8AC3E}">
        <p14:creationId xmlns:p14="http://schemas.microsoft.com/office/powerpoint/2010/main" val="14481973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84BCD-246F-08A9-BA02-54319C143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C1CB3-ED8D-6E20-2EDE-22847F2BC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AE6CC-51B5-3424-B943-BEB8DB3E4DC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A5F53CFF-C9E0-25D7-D894-7F5BA48F4243}"/>
              </a:ext>
            </a:extLst>
          </p:cNvPr>
          <p:cNvSpPr>
            <a:spLocks noGrp="1"/>
          </p:cNvSpPr>
          <p:nvPr>
            <p:ph type="sldNum" sz="quarter" idx="5"/>
          </p:nvPr>
        </p:nvSpPr>
        <p:spPr/>
        <p:txBody>
          <a:bodyPr/>
          <a:lstStyle/>
          <a:p>
            <a:fld id="{69C971FF-EF28-4195-A575-329446EFAA55}" type="slidenum">
              <a:rPr lang="en-US" smtClean="0"/>
              <a:t>62</a:t>
            </a:fld>
            <a:endParaRPr lang="en-US" dirty="0"/>
          </a:p>
        </p:txBody>
      </p:sp>
    </p:spTree>
    <p:extLst>
      <p:ext uri="{BB962C8B-B14F-4D97-AF65-F5344CB8AC3E}">
        <p14:creationId xmlns:p14="http://schemas.microsoft.com/office/powerpoint/2010/main" val="412485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24686631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4022D-D345-4405-771A-4144FE857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47BFD-B8D5-C206-91FB-166CC0614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A23FD-2712-EDDF-D75B-E49CD08767FB}"/>
              </a:ext>
            </a:extLst>
          </p:cNvPr>
          <p:cNvSpPr>
            <a:spLocks noGrp="1"/>
          </p:cNvSpPr>
          <p:nvPr>
            <p:ph type="body" idx="1"/>
          </p:nvPr>
        </p:nvSpPr>
        <p:spPr/>
        <p:txBody>
          <a:bodyPr/>
          <a:lstStyle/>
          <a:p>
            <a:endParaRPr lang="en-US" b="1" dirty="0"/>
          </a:p>
          <a:p>
            <a:endParaRPr lang="en-US" dirty="0"/>
          </a:p>
          <a:p>
            <a:endParaRPr lang="en-US" dirty="0"/>
          </a:p>
        </p:txBody>
      </p:sp>
      <p:sp>
        <p:nvSpPr>
          <p:cNvPr id="4" name="Slide Number Placeholder 3">
            <a:extLst>
              <a:ext uri="{FF2B5EF4-FFF2-40B4-BE49-F238E27FC236}">
                <a16:creationId xmlns:a16="http://schemas.microsoft.com/office/drawing/2014/main" id="{C4841234-D12C-BD96-DE79-56CD68C3794F}"/>
              </a:ext>
            </a:extLst>
          </p:cNvPr>
          <p:cNvSpPr>
            <a:spLocks noGrp="1"/>
          </p:cNvSpPr>
          <p:nvPr>
            <p:ph type="sldNum" sz="quarter" idx="5"/>
          </p:nvPr>
        </p:nvSpPr>
        <p:spPr/>
        <p:txBody>
          <a:bodyPr/>
          <a:lstStyle/>
          <a:p>
            <a:fld id="{69C971FF-EF28-4195-A575-329446EFAA55}" type="slidenum">
              <a:rPr lang="en-US" smtClean="0"/>
              <a:t>63</a:t>
            </a:fld>
            <a:endParaRPr lang="en-US" dirty="0"/>
          </a:p>
        </p:txBody>
      </p:sp>
    </p:spTree>
    <p:extLst>
      <p:ext uri="{BB962C8B-B14F-4D97-AF65-F5344CB8AC3E}">
        <p14:creationId xmlns:p14="http://schemas.microsoft.com/office/powerpoint/2010/main" val="114173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dirty="0"/>
          </a:p>
        </p:txBody>
      </p:sp>
    </p:spTree>
    <p:extLst>
      <p:ext uri="{BB962C8B-B14F-4D97-AF65-F5344CB8AC3E}">
        <p14:creationId xmlns:p14="http://schemas.microsoft.com/office/powerpoint/2010/main" val="279796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9C971FF-EF28-4195-A575-329446EFAA55}" type="slidenum">
              <a:rPr lang="en-US" smtClean="0"/>
              <a:t>9</a:t>
            </a:fld>
            <a:endParaRPr lang="en-US" dirty="0"/>
          </a:p>
        </p:txBody>
      </p:sp>
    </p:spTree>
    <p:extLst>
      <p:ext uri="{BB962C8B-B14F-4D97-AF65-F5344CB8AC3E}">
        <p14:creationId xmlns:p14="http://schemas.microsoft.com/office/powerpoint/2010/main" val="3719231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9C971FF-EF28-4195-A575-329446EFAA55}" type="slidenum">
              <a:rPr lang="en-US" smtClean="0"/>
              <a:t>10</a:t>
            </a:fld>
            <a:endParaRPr lang="en-US" dirty="0"/>
          </a:p>
        </p:txBody>
      </p:sp>
    </p:spTree>
    <p:extLst>
      <p:ext uri="{BB962C8B-B14F-4D97-AF65-F5344CB8AC3E}">
        <p14:creationId xmlns:p14="http://schemas.microsoft.com/office/powerpoint/2010/main" val="4105327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descr="Map of World"/>
          <p:cNvSpPr>
            <a:spLocks noEditPoints="1"/>
          </p:cNvSpPr>
          <p:nvPr/>
        </p:nvSpPr>
        <p:spPr bwMode="gray">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dirty="0">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4/1/2024</a:t>
            </a:fld>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4/1/2024</a:t>
            </a:fld>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bg>
      <p:bgPr>
        <a:gradFill flip="none" rotWithShape="1">
          <a:gsLst>
            <a:gs pos="10000">
              <a:srgbClr val="F2F2F2"/>
            </a:gs>
            <a:gs pos="28000">
              <a:srgbClr val="FFFFFF"/>
            </a:gs>
            <a:gs pos="48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159" name="Texte du titre"/>
          <p:cNvSpPr txBox="1">
            <a:spLocks noGrp="1"/>
          </p:cNvSpPr>
          <p:nvPr>
            <p:ph type="title"/>
          </p:nvPr>
        </p:nvSpPr>
        <p:spPr>
          <a:xfrm>
            <a:off x="1223645" y="274638"/>
            <a:ext cx="9751061" cy="1325563"/>
          </a:xfrm>
          <a:prstGeom prst="rect">
            <a:avLst/>
          </a:prstGeom>
        </p:spPr>
        <p:txBody>
          <a:bodyPr lIns="91438" tIns="91438" rIns="91438" bIns="91438" anchor="b"/>
          <a:lstStyle>
            <a:lvl1pPr defTabSz="914217">
              <a:lnSpc>
                <a:spcPct val="90000"/>
              </a:lnSpc>
              <a:defRPr sz="3999" b="0" cap="all" spc="0">
                <a:solidFill>
                  <a:srgbClr val="2A2A2A"/>
                </a:solidFill>
                <a:latin typeface="Century Gothic"/>
                <a:ea typeface="Century Gothic"/>
                <a:cs typeface="Century Gothic"/>
                <a:sym typeface="Century Gothic"/>
              </a:defRPr>
            </a:lvl1pPr>
          </a:lstStyle>
          <a:p>
            <a:r>
              <a:t>Texte du titre</a:t>
            </a:r>
          </a:p>
        </p:txBody>
      </p:sp>
      <p:sp>
        <p:nvSpPr>
          <p:cNvPr id="160" name="Texte niveau 1…"/>
          <p:cNvSpPr txBox="1">
            <a:spLocks noGrp="1"/>
          </p:cNvSpPr>
          <p:nvPr>
            <p:ph type="body" sz="half" idx="1"/>
          </p:nvPr>
        </p:nvSpPr>
        <p:spPr>
          <a:xfrm>
            <a:off x="1239306" y="1828800"/>
            <a:ext cx="4707509" cy="4343400"/>
          </a:xfrm>
          <a:prstGeom prst="rect">
            <a:avLst/>
          </a:prstGeom>
        </p:spPr>
        <p:txBody>
          <a:bodyPr lIns="91438" tIns="91438" rIns="91438" bIns="91438" numCol="1" spcCol="38100"/>
          <a:lstStyle>
            <a:lvl1pPr marL="251409" indent="-228554" defTabSz="914217">
              <a:spcBef>
                <a:spcPts val="1800"/>
              </a:spcBef>
              <a:buClr>
                <a:srgbClr val="545454"/>
              </a:buClr>
              <a:buSzPct val="80000"/>
              <a:buFont typeface="Arial"/>
              <a:defRPr>
                <a:solidFill>
                  <a:srgbClr val="545454"/>
                </a:solidFill>
                <a:latin typeface="Century Gothic"/>
                <a:ea typeface="Century Gothic"/>
                <a:cs typeface="Century Gothic"/>
                <a:sym typeface="Century Gothic"/>
              </a:defRPr>
            </a:lvl1pPr>
            <a:lvl2pPr marL="411397" indent="-274264" defTabSz="914217">
              <a:spcBef>
                <a:spcPts val="1800"/>
              </a:spcBef>
              <a:buClr>
                <a:srgbClr val="545454"/>
              </a:buClr>
              <a:buSzPct val="80000"/>
              <a:buFont typeface="Arial"/>
              <a:defRPr>
                <a:solidFill>
                  <a:srgbClr val="545454"/>
                </a:solidFill>
                <a:latin typeface="Century Gothic"/>
                <a:ea typeface="Century Gothic"/>
                <a:cs typeface="Century Gothic"/>
                <a:sym typeface="Century Gothic"/>
              </a:defRPr>
            </a:lvl2pPr>
            <a:lvl3pPr marL="556148" defTabSz="914217">
              <a:spcBef>
                <a:spcPts val="1800"/>
              </a:spcBef>
              <a:buClr>
                <a:srgbClr val="545454"/>
              </a:buClr>
              <a:buSzPct val="80000"/>
              <a:buFont typeface="Arial"/>
              <a:defRPr>
                <a:solidFill>
                  <a:srgbClr val="545454"/>
                </a:solidFill>
                <a:latin typeface="Century Gothic"/>
                <a:ea typeface="Century Gothic"/>
                <a:cs typeface="Century Gothic"/>
                <a:sym typeface="Century Gothic"/>
              </a:defRPr>
            </a:lvl3pPr>
            <a:lvl4pPr marL="708518" indent="-342831" defTabSz="914217">
              <a:spcBef>
                <a:spcPts val="1800"/>
              </a:spcBef>
              <a:buClr>
                <a:srgbClr val="545454"/>
              </a:buClr>
              <a:buSzPct val="80000"/>
              <a:buFont typeface="Arial"/>
              <a:defRPr>
                <a:solidFill>
                  <a:srgbClr val="545454"/>
                </a:solidFill>
                <a:latin typeface="Century Gothic"/>
                <a:ea typeface="Century Gothic"/>
                <a:cs typeface="Century Gothic"/>
                <a:sym typeface="Century Gothic"/>
              </a:defRPr>
            </a:lvl4pPr>
            <a:lvl5pPr marL="822795" indent="-342831" defTabSz="914217">
              <a:spcBef>
                <a:spcPts val="1800"/>
              </a:spcBef>
              <a:buClr>
                <a:srgbClr val="545454"/>
              </a:buClr>
              <a:buSzPct val="80000"/>
              <a:buFont typeface="Arial"/>
              <a:defRPr>
                <a:solidFill>
                  <a:srgbClr val="545454"/>
                </a:solidFill>
                <a:latin typeface="Century Gothic"/>
                <a:ea typeface="Century Gothic"/>
                <a:cs typeface="Century Gothic"/>
                <a:sym typeface="Century Gothic"/>
              </a:defRPr>
            </a:lvl5pPr>
          </a:lstStyle>
          <a:p>
            <a:r>
              <a:t>Texte niveau 1</a:t>
            </a:r>
          </a:p>
          <a:p>
            <a:pPr lvl="1"/>
            <a:r>
              <a:t>Texte niveau 2</a:t>
            </a:r>
          </a:p>
          <a:p>
            <a:pPr lvl="2"/>
            <a:r>
              <a:t>Texte niveau 3</a:t>
            </a:r>
          </a:p>
          <a:p>
            <a:pPr lvl="3"/>
            <a:r>
              <a:t>Texte niveau 4</a:t>
            </a:r>
          </a:p>
          <a:p>
            <a:pPr lvl="4"/>
            <a:r>
              <a:t>Texte niveau 5</a:t>
            </a:r>
          </a:p>
        </p:txBody>
      </p:sp>
      <p:sp>
        <p:nvSpPr>
          <p:cNvPr id="161" name="Numéro de diapositive"/>
          <p:cNvSpPr txBox="1">
            <a:spLocks noGrp="1"/>
          </p:cNvSpPr>
          <p:nvPr>
            <p:ph type="sldNum" sz="quarter" idx="2"/>
          </p:nvPr>
        </p:nvSpPr>
        <p:spPr>
          <a:xfrm>
            <a:off x="10722137" y="6407470"/>
            <a:ext cx="252567" cy="262890"/>
          </a:xfrm>
          <a:prstGeom prst="rect">
            <a:avLst/>
          </a:prstGeom>
        </p:spPr>
        <p:txBody>
          <a:bodyPr lIns="91438" tIns="91438" rIns="91438" bIns="91438" anchor="ctr"/>
          <a:lstStyle>
            <a:lvl1pPr algn="r" defTabSz="914217">
              <a:defRPr sz="1100">
                <a:solidFill>
                  <a:srgbClr val="545454"/>
                </a:solidFill>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278718887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439" y="4817717"/>
            <a:ext cx="1795928" cy="302186"/>
          </a:xfrm>
        </p:spPr>
        <p:txBody>
          <a:bodyPr>
            <a:noAutofit/>
          </a:bodyPr>
          <a:lstStyle>
            <a:lvl1pPr marL="0" indent="0">
              <a:buNone/>
              <a:defRPr sz="1999" b="1">
                <a:solidFill>
                  <a:schemeClr val="accent4"/>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439" y="5210963"/>
            <a:ext cx="1813095" cy="706438"/>
          </a:xfrm>
        </p:spPr>
        <p:txBody>
          <a:bodyPr>
            <a:noAutofit/>
          </a:bodyPr>
          <a:lstStyle>
            <a:lvl1pPr marL="0" indent="0">
              <a:lnSpc>
                <a:spcPct val="100000"/>
              </a:lnSpc>
              <a:buNone/>
              <a:defRPr sz="12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3000" y="4817717"/>
            <a:ext cx="1795928" cy="302186"/>
          </a:xfrm>
        </p:spPr>
        <p:txBody>
          <a:bodyPr>
            <a:noAutofit/>
          </a:bodyPr>
          <a:lstStyle>
            <a:lvl1pPr marL="0" indent="0">
              <a:buNone/>
              <a:defRPr sz="1999" b="1">
                <a:solidFill>
                  <a:schemeClr val="accent5"/>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3000" y="5210963"/>
            <a:ext cx="1813095" cy="706438"/>
          </a:xfrm>
        </p:spPr>
        <p:txBody>
          <a:bodyPr>
            <a:noAutofit/>
          </a:bodyPr>
          <a:lstStyle>
            <a:lvl1pPr marL="0" indent="0">
              <a:lnSpc>
                <a:spcPct val="100000"/>
              </a:lnSpc>
              <a:buNone/>
              <a:defRPr sz="12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2560" y="4817717"/>
            <a:ext cx="1795928" cy="302186"/>
          </a:xfrm>
        </p:spPr>
        <p:txBody>
          <a:bodyPr>
            <a:noAutofit/>
          </a:bodyPr>
          <a:lstStyle>
            <a:lvl1pPr marL="0" indent="0">
              <a:buNone/>
              <a:defRPr sz="1999" b="1">
                <a:solidFill>
                  <a:schemeClr val="accent6"/>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2560" y="5210963"/>
            <a:ext cx="1813095" cy="706438"/>
          </a:xfrm>
        </p:spPr>
        <p:txBody>
          <a:bodyPr>
            <a:noAutofit/>
          </a:bodyPr>
          <a:lstStyle>
            <a:lvl1pPr marL="0" indent="0">
              <a:lnSpc>
                <a:spcPct val="100000"/>
              </a:lnSpc>
              <a:buNone/>
              <a:defRPr sz="12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2120" y="4817717"/>
            <a:ext cx="1795928" cy="302186"/>
          </a:xfrm>
        </p:spPr>
        <p:txBody>
          <a:bodyPr>
            <a:noAutofit/>
          </a:bodyPr>
          <a:lstStyle>
            <a:lvl1pPr marL="0" indent="0">
              <a:buNone/>
              <a:defRPr sz="1999" b="1">
                <a:solidFill>
                  <a:schemeClr val="accent3"/>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2121" y="5210963"/>
            <a:ext cx="1813095" cy="706438"/>
          </a:xfrm>
        </p:spPr>
        <p:txBody>
          <a:bodyPr>
            <a:noAutofit/>
          </a:bodyPr>
          <a:lstStyle>
            <a:lvl1pPr marL="0" indent="0">
              <a:lnSpc>
                <a:spcPct val="100000"/>
              </a:lnSpc>
              <a:buNone/>
              <a:defRPr sz="12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468321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063" y="4014522"/>
            <a:ext cx="1181810" cy="302186"/>
          </a:xfrm>
        </p:spPr>
        <p:txBody>
          <a:bodyPr lIns="0" rIns="0">
            <a:noAutofit/>
          </a:bodyPr>
          <a:lstStyle>
            <a:lvl1pPr marL="0" indent="0">
              <a:buNone/>
              <a:defRPr sz="1600" b="1">
                <a:solidFill>
                  <a:schemeClr val="accent4"/>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063" y="4486179"/>
            <a:ext cx="1181810"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8625" y="4014522"/>
            <a:ext cx="1208582" cy="302186"/>
          </a:xfrm>
        </p:spPr>
        <p:txBody>
          <a:bodyPr lIns="0" rIns="0">
            <a:noAutofit/>
          </a:bodyPr>
          <a:lstStyle>
            <a:lvl1pPr marL="0" indent="0">
              <a:buNone/>
              <a:defRPr sz="1600" b="1">
                <a:solidFill>
                  <a:schemeClr val="accent5"/>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8624" y="4486179"/>
            <a:ext cx="1181810"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1186" y="4014522"/>
            <a:ext cx="1180791" cy="302186"/>
          </a:xfrm>
        </p:spPr>
        <p:txBody>
          <a:bodyPr lIns="0" rIns="0">
            <a:noAutofit/>
          </a:bodyPr>
          <a:lstStyle>
            <a:lvl1pPr marL="0" indent="0">
              <a:buNone/>
              <a:defRPr sz="1600" b="1">
                <a:solidFill>
                  <a:schemeClr val="accent6"/>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1185" y="4486179"/>
            <a:ext cx="1181810"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3746" y="4014522"/>
            <a:ext cx="1180791" cy="302186"/>
          </a:xfrm>
        </p:spPr>
        <p:txBody>
          <a:bodyPr lIns="0" rIns="0">
            <a:noAutofit/>
          </a:bodyPr>
          <a:lstStyle>
            <a:lvl1pPr marL="0" indent="0">
              <a:buNone/>
              <a:defRPr sz="1600" b="1">
                <a:solidFill>
                  <a:schemeClr val="accent3"/>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3745" y="4486179"/>
            <a:ext cx="1181810"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3524" y="4014522"/>
            <a:ext cx="1180791" cy="302186"/>
          </a:xfrm>
        </p:spPr>
        <p:txBody>
          <a:bodyPr lIns="0" rIns="0">
            <a:noAutofit/>
          </a:bodyPr>
          <a:lstStyle>
            <a:lvl1pPr marL="0" indent="0">
              <a:buNone/>
              <a:defRPr sz="1600" b="1">
                <a:solidFill>
                  <a:schemeClr val="accent4"/>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3523" y="4486179"/>
            <a:ext cx="1181810"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6084" y="4014522"/>
            <a:ext cx="1180790" cy="302186"/>
          </a:xfrm>
        </p:spPr>
        <p:txBody>
          <a:bodyPr lIns="0" rIns="0">
            <a:noAutofit/>
          </a:bodyPr>
          <a:lstStyle>
            <a:lvl1pPr marL="0" indent="0">
              <a:buNone/>
              <a:defRPr sz="1600" b="1">
                <a:solidFill>
                  <a:schemeClr val="accent5"/>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6084" y="4486179"/>
            <a:ext cx="1181810"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18645" y="4014522"/>
            <a:ext cx="1180790" cy="302186"/>
          </a:xfrm>
        </p:spPr>
        <p:txBody>
          <a:bodyPr lIns="0" rIns="0">
            <a:noAutofit/>
          </a:bodyPr>
          <a:lstStyle>
            <a:lvl1pPr marL="0" indent="0">
              <a:buNone/>
              <a:defRPr sz="1600" b="1">
                <a:solidFill>
                  <a:schemeClr val="accent6"/>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18645" y="4486179"/>
            <a:ext cx="1181810"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1205" y="4014522"/>
            <a:ext cx="1180790" cy="302186"/>
          </a:xfrm>
        </p:spPr>
        <p:txBody>
          <a:bodyPr lIns="0" rIns="0">
            <a:noAutofit/>
          </a:bodyPr>
          <a:lstStyle>
            <a:lvl1pPr marL="0" indent="0">
              <a:buNone/>
              <a:defRPr sz="1600" b="1">
                <a:solidFill>
                  <a:schemeClr val="accent3"/>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1205" y="4486179"/>
            <a:ext cx="1181810"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2916395"/>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79648" y="1776098"/>
            <a:ext cx="2158438" cy="302186"/>
          </a:xfrm>
        </p:spPr>
        <p:txBody>
          <a:bodyPr>
            <a:noAutofit/>
          </a:bodyPr>
          <a:lstStyle>
            <a:lvl1pPr marL="0" indent="0">
              <a:buNone/>
              <a:defRPr sz="1799" b="1">
                <a:solidFill>
                  <a:schemeClr val="accent4"/>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79649" y="2111375"/>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3062" y="1776098"/>
            <a:ext cx="2158438" cy="302186"/>
          </a:xfrm>
        </p:spPr>
        <p:txBody>
          <a:bodyPr>
            <a:noAutofit/>
          </a:bodyPr>
          <a:lstStyle>
            <a:lvl1pPr marL="0" indent="0">
              <a:buNone/>
              <a:defRPr sz="1799" b="1">
                <a:solidFill>
                  <a:schemeClr val="accent4"/>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3063" y="2111375"/>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5374" y="1776098"/>
            <a:ext cx="2158438" cy="302186"/>
          </a:xfrm>
        </p:spPr>
        <p:txBody>
          <a:bodyPr>
            <a:noAutofit/>
          </a:bodyPr>
          <a:lstStyle>
            <a:lvl1pPr marL="0" indent="0">
              <a:buNone/>
              <a:defRPr sz="1799" b="1">
                <a:solidFill>
                  <a:schemeClr val="accent4"/>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5375" y="2111375"/>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79648" y="2914739"/>
            <a:ext cx="2158438" cy="302186"/>
          </a:xfrm>
        </p:spPr>
        <p:txBody>
          <a:bodyPr>
            <a:noAutofit/>
          </a:bodyPr>
          <a:lstStyle>
            <a:lvl1pPr marL="0" indent="0">
              <a:buNone/>
              <a:defRPr sz="1799" b="1">
                <a:solidFill>
                  <a:schemeClr val="accent5"/>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79649" y="3254810"/>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3062" y="2914739"/>
            <a:ext cx="2158438" cy="302186"/>
          </a:xfrm>
        </p:spPr>
        <p:txBody>
          <a:bodyPr>
            <a:noAutofit/>
          </a:bodyPr>
          <a:lstStyle>
            <a:lvl1pPr marL="0" indent="0">
              <a:buNone/>
              <a:defRPr sz="1799" b="1">
                <a:solidFill>
                  <a:schemeClr val="accent5"/>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3063" y="3254810"/>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5374" y="2914739"/>
            <a:ext cx="2158438" cy="302186"/>
          </a:xfrm>
        </p:spPr>
        <p:txBody>
          <a:bodyPr>
            <a:noAutofit/>
          </a:bodyPr>
          <a:lstStyle>
            <a:lvl1pPr marL="0" indent="0">
              <a:buNone/>
              <a:defRPr sz="1799" b="1">
                <a:solidFill>
                  <a:schemeClr val="accent5"/>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5375" y="3254810"/>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79648" y="4057987"/>
            <a:ext cx="2158438" cy="302186"/>
          </a:xfrm>
        </p:spPr>
        <p:txBody>
          <a:bodyPr>
            <a:noAutofit/>
          </a:bodyPr>
          <a:lstStyle>
            <a:lvl1pPr marL="0" indent="0">
              <a:buNone/>
              <a:defRPr sz="1799" b="1">
                <a:solidFill>
                  <a:schemeClr val="accent6"/>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79649" y="4392591"/>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3062" y="4057987"/>
            <a:ext cx="2158438" cy="302186"/>
          </a:xfrm>
        </p:spPr>
        <p:txBody>
          <a:bodyPr>
            <a:noAutofit/>
          </a:bodyPr>
          <a:lstStyle>
            <a:lvl1pPr marL="0" indent="0">
              <a:buNone/>
              <a:defRPr sz="1799" b="1">
                <a:solidFill>
                  <a:schemeClr val="accent6"/>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3063" y="4392591"/>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5374" y="4057987"/>
            <a:ext cx="2158438" cy="302186"/>
          </a:xfrm>
        </p:spPr>
        <p:txBody>
          <a:bodyPr>
            <a:noAutofit/>
          </a:bodyPr>
          <a:lstStyle>
            <a:lvl1pPr marL="0" indent="0">
              <a:buNone/>
              <a:defRPr sz="1799" b="1">
                <a:solidFill>
                  <a:schemeClr val="accent6"/>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5375" y="4392591"/>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79648" y="5231920"/>
            <a:ext cx="2158438" cy="302186"/>
          </a:xfrm>
        </p:spPr>
        <p:txBody>
          <a:bodyPr>
            <a:noAutofit/>
          </a:bodyPr>
          <a:lstStyle>
            <a:lvl1pPr marL="0" indent="0">
              <a:buNone/>
              <a:defRPr sz="1799" b="1">
                <a:solidFill>
                  <a:schemeClr val="accent3"/>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79649" y="5566524"/>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3062" y="5231920"/>
            <a:ext cx="2158438" cy="302186"/>
          </a:xfrm>
        </p:spPr>
        <p:txBody>
          <a:bodyPr>
            <a:noAutofit/>
          </a:bodyPr>
          <a:lstStyle>
            <a:lvl1pPr marL="0" indent="0">
              <a:buNone/>
              <a:defRPr sz="1799" b="1">
                <a:solidFill>
                  <a:schemeClr val="accent3"/>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3063" y="5566524"/>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5374" y="5231920"/>
            <a:ext cx="2158438" cy="302186"/>
          </a:xfrm>
        </p:spPr>
        <p:txBody>
          <a:bodyPr>
            <a:noAutofit/>
          </a:bodyPr>
          <a:lstStyle>
            <a:lvl1pPr marL="0" indent="0">
              <a:buNone/>
              <a:defRPr sz="1799" b="1">
                <a:solidFill>
                  <a:schemeClr val="accent3"/>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5375" y="5566524"/>
            <a:ext cx="2179069" cy="706438"/>
          </a:xfrm>
        </p:spPr>
        <p:txBody>
          <a:bodyPr>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949122"/>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4/1/2024</a:t>
            </a:fld>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4/1/2024</a:t>
            </a:fld>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4/1/2024</a:t>
            </a:fld>
            <a:endParaRPr dirty="0"/>
          </a:p>
        </p:txBody>
      </p:sp>
      <p:sp>
        <p:nvSpPr>
          <p:cNvPr id="7" name="Slide Number Placeholder 6"/>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EDF33987-6305-4E2A-BF18-EF013ECE927B}" type="datetimeFigureOut">
              <a:rPr lang="en-US"/>
              <a:t>4/1/2024</a:t>
            </a:fld>
            <a:endParaRPr dirty="0"/>
          </a:p>
        </p:txBody>
      </p:sp>
      <p:sp>
        <p:nvSpPr>
          <p:cNvPr id="9" name="Slide Number Placeholder 8"/>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EDF33987-6305-4E2A-BF18-EF013ECE927B}" type="datetimeFigureOut">
              <a:rPr lang="en-US"/>
              <a:t>4/1/2024</a:t>
            </a:fld>
            <a:endParaRPr dirty="0"/>
          </a:p>
        </p:txBody>
      </p:sp>
      <p:sp>
        <p:nvSpPr>
          <p:cNvPr id="5" name="Slide Number Placeholder 4"/>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EDF33987-6305-4E2A-BF18-EF013ECE927B}" type="datetimeFigureOut">
              <a:rPr lang="en-US"/>
              <a:t>4/1/2024</a:t>
            </a:fld>
            <a:endParaRPr dirty="0"/>
          </a:p>
        </p:txBody>
      </p:sp>
      <p:sp>
        <p:nvSpPr>
          <p:cNvPr id="4" name="Slide Number Placeholder 3"/>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dirty="0"/>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4/1/2024</a:t>
            </a:fld>
            <a:endParaRPr dirty="0"/>
          </a:p>
        </p:txBody>
      </p:sp>
      <p:sp>
        <p:nvSpPr>
          <p:cNvPr id="7" name="Slide Number Placeholder 6"/>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dirty="0"/>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4/1/2024</a:t>
            </a:fld>
            <a:endParaRPr dirty="0"/>
          </a:p>
        </p:txBody>
      </p:sp>
      <p:sp>
        <p:nvSpPr>
          <p:cNvPr id="7" name="Slide Number Placeholder 6"/>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4/1/2024</a:t>
            </a:fld>
            <a:endParaRPr lang="en-US" dirty="0"/>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dirty="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064" y="457200"/>
            <a:ext cx="11728697" cy="630936"/>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064" y="1825625"/>
            <a:ext cx="1172869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064"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4/1/2024</a:t>
            </a:fld>
            <a:endParaRPr lang="en-US" dirty="0"/>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8465" y="6356351"/>
            <a:ext cx="59318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6275"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79804961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126" rtl="0" eaLnBrk="1" latinLnBrk="0" hangingPunct="1">
        <a:lnSpc>
          <a:spcPct val="90000"/>
        </a:lnSpc>
        <a:spcBef>
          <a:spcPts val="1000"/>
        </a:spcBef>
        <a:buNone/>
        <a:defRPr sz="3599" b="1" kern="1200" cap="all" baseline="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X3xVcdTMpc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edouvlou@mitropolitiko.edu.gr"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Moroccoka.khalil@uca.m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42.tif"/><Relationship Id="rId3" Type="http://schemas.openxmlformats.org/officeDocument/2006/relationships/image" Target="../media/image37.jpeg"/><Relationship Id="rId7" Type="http://schemas.openxmlformats.org/officeDocument/2006/relationships/image" Target="../media/image41.tif"/><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0.tif"/><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hyperlink" Target="mailto:edouvlou@mitropolitiko.edu.gr"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5.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hyperlink" Target="https://www.youtube.com/watch?v=n6S6RU-Ycyo" TargetMode="External"/><Relationship Id="rId4" Type="http://schemas.openxmlformats.org/officeDocument/2006/relationships/image" Target="../media/image73.jp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mailto:edouvlou@mitropolitiko.edu.gr"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hyperlink" Target="mailto:Moroccoka.khalil@uca.ma"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webinar&#10;&#10;Description automatically generated">
            <a:extLst>
              <a:ext uri="{FF2B5EF4-FFF2-40B4-BE49-F238E27FC236}">
                <a16:creationId xmlns:a16="http://schemas.microsoft.com/office/drawing/2014/main" id="{CD9CF738-1566-482B-F5F0-AF606F6DBF7C}"/>
              </a:ext>
            </a:extLst>
          </p:cNvPr>
          <p:cNvPicPr>
            <a:picLocks noChangeAspect="1"/>
          </p:cNvPicPr>
          <p:nvPr/>
        </p:nvPicPr>
        <p:blipFill>
          <a:blip r:embed="rId2"/>
          <a:stretch>
            <a:fillRect/>
          </a:stretch>
        </p:blipFill>
        <p:spPr>
          <a:xfrm>
            <a:off x="3473037" y="68263"/>
            <a:ext cx="5242750" cy="6721475"/>
          </a:xfrm>
          <a:prstGeom prst="rect">
            <a:avLst/>
          </a:prstGeom>
          <a:noFill/>
        </p:spPr>
      </p:pic>
    </p:spTree>
    <p:extLst>
      <p:ext uri="{BB962C8B-B14F-4D97-AF65-F5344CB8AC3E}">
        <p14:creationId xmlns:p14="http://schemas.microsoft.com/office/powerpoint/2010/main" val="102449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04C0DE70-C151-4DC8-B414-F119B1C71AD2}"/>
              </a:ext>
            </a:extLst>
          </p:cNvPr>
          <p:cNvSpPr/>
          <p:nvPr/>
        </p:nvSpPr>
        <p:spPr>
          <a:xfrm>
            <a:off x="581014" y="5218969"/>
            <a:ext cx="304800" cy="228600"/>
          </a:xfrm>
          <a:prstGeom prst="rightArrow">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7412286C-65E9-990F-49A0-C8334A1DA607}"/>
              </a:ext>
            </a:extLst>
          </p:cNvPr>
          <p:cNvSpPr txBox="1"/>
          <p:nvPr/>
        </p:nvSpPr>
        <p:spPr>
          <a:xfrm>
            <a:off x="651528" y="284916"/>
            <a:ext cx="10932223" cy="1446550"/>
          </a:xfrm>
          <a:prstGeom prst="rect">
            <a:avLst/>
          </a:prstGeom>
          <a:noFill/>
        </p:spPr>
        <p:txBody>
          <a:bodyPr wrap="square" rtlCol="0">
            <a:spAutoFit/>
          </a:bodyPr>
          <a:lstStyle/>
          <a:p>
            <a:pPr algn="l"/>
            <a:r>
              <a:rPr lang="en-US" sz="3200" b="1" dirty="0">
                <a:solidFill>
                  <a:schemeClr val="tx2"/>
                </a:solidFill>
              </a:rPr>
              <a:t>Post-Secondary Education Requires Interactions at the Global Level of Our Students…</a:t>
            </a:r>
          </a:p>
          <a:p>
            <a:pPr algn="l"/>
            <a:endParaRPr lang="en-US" sz="2400" b="1" dirty="0">
              <a:solidFill>
                <a:srgbClr val="7030A0"/>
              </a:solidFill>
            </a:endParaRPr>
          </a:p>
        </p:txBody>
      </p:sp>
      <p:sp>
        <p:nvSpPr>
          <p:cNvPr id="10" name="Subtitle 2">
            <a:extLst>
              <a:ext uri="{FF2B5EF4-FFF2-40B4-BE49-F238E27FC236}">
                <a16:creationId xmlns:a16="http://schemas.microsoft.com/office/drawing/2014/main" id="{24780CAE-EB22-7EEF-AE1C-34AB3C3C7F4E}"/>
              </a:ext>
            </a:extLst>
          </p:cNvPr>
          <p:cNvSpPr txBox="1">
            <a:spLocks/>
          </p:cNvSpPr>
          <p:nvPr/>
        </p:nvSpPr>
        <p:spPr>
          <a:xfrm>
            <a:off x="455612" y="1802091"/>
            <a:ext cx="11368252" cy="49035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3600" b="1" i="1" dirty="0">
                <a:solidFill>
                  <a:schemeClr val="accent5">
                    <a:lumMod val="75000"/>
                  </a:schemeClr>
                </a:solidFill>
              </a:rPr>
              <a:t>GLE is a DEI game changer…</a:t>
            </a:r>
          </a:p>
          <a:p>
            <a:r>
              <a:rPr lang="en-US" i="1" dirty="0"/>
              <a:t>	</a:t>
            </a:r>
          </a:p>
          <a:p>
            <a:endParaRPr lang="en-US" dirty="0"/>
          </a:p>
        </p:txBody>
      </p:sp>
      <p:pic>
        <p:nvPicPr>
          <p:cNvPr id="13" name="Picture 12">
            <a:extLst>
              <a:ext uri="{FF2B5EF4-FFF2-40B4-BE49-F238E27FC236}">
                <a16:creationId xmlns:a16="http://schemas.microsoft.com/office/drawing/2014/main" id="{9AE16692-6BAF-A651-AFBF-B24E6488198A}"/>
              </a:ext>
            </a:extLst>
          </p:cNvPr>
          <p:cNvPicPr>
            <a:picLocks noChangeAspect="1"/>
          </p:cNvPicPr>
          <p:nvPr/>
        </p:nvPicPr>
        <p:blipFill>
          <a:blip r:embed="rId3"/>
          <a:stretch>
            <a:fillRect/>
          </a:stretch>
        </p:blipFill>
        <p:spPr>
          <a:xfrm>
            <a:off x="991029" y="2512864"/>
            <a:ext cx="10832835" cy="2047564"/>
          </a:xfrm>
          <a:prstGeom prst="rect">
            <a:avLst/>
          </a:prstGeom>
        </p:spPr>
      </p:pic>
      <p:pic>
        <p:nvPicPr>
          <p:cNvPr id="14" name="Picture 13">
            <a:extLst>
              <a:ext uri="{FF2B5EF4-FFF2-40B4-BE49-F238E27FC236}">
                <a16:creationId xmlns:a16="http://schemas.microsoft.com/office/drawing/2014/main" id="{BC031607-852F-9FF2-B717-424B6A219610}"/>
              </a:ext>
            </a:extLst>
          </p:cNvPr>
          <p:cNvPicPr>
            <a:picLocks noChangeAspect="1"/>
          </p:cNvPicPr>
          <p:nvPr/>
        </p:nvPicPr>
        <p:blipFill>
          <a:blip r:embed="rId4"/>
          <a:stretch>
            <a:fillRect/>
          </a:stretch>
        </p:blipFill>
        <p:spPr>
          <a:xfrm>
            <a:off x="519102" y="2614557"/>
            <a:ext cx="304826" cy="304826"/>
          </a:xfrm>
          <a:prstGeom prst="rect">
            <a:avLst/>
          </a:prstGeom>
        </p:spPr>
      </p:pic>
      <p:pic>
        <p:nvPicPr>
          <p:cNvPr id="15" name="Picture 14">
            <a:extLst>
              <a:ext uri="{FF2B5EF4-FFF2-40B4-BE49-F238E27FC236}">
                <a16:creationId xmlns:a16="http://schemas.microsoft.com/office/drawing/2014/main" id="{3BB7738C-E95D-BF94-1410-0FFD988DA219}"/>
              </a:ext>
            </a:extLst>
          </p:cNvPr>
          <p:cNvPicPr>
            <a:picLocks noChangeAspect="1"/>
          </p:cNvPicPr>
          <p:nvPr/>
        </p:nvPicPr>
        <p:blipFill>
          <a:blip r:embed="rId5"/>
          <a:stretch>
            <a:fillRect/>
          </a:stretch>
        </p:blipFill>
        <p:spPr>
          <a:xfrm>
            <a:off x="462536" y="3266802"/>
            <a:ext cx="377985" cy="384081"/>
          </a:xfrm>
          <a:prstGeom prst="rect">
            <a:avLst/>
          </a:prstGeom>
        </p:spPr>
      </p:pic>
      <p:pic>
        <p:nvPicPr>
          <p:cNvPr id="16" name="Picture 15">
            <a:extLst>
              <a:ext uri="{FF2B5EF4-FFF2-40B4-BE49-F238E27FC236}">
                <a16:creationId xmlns:a16="http://schemas.microsoft.com/office/drawing/2014/main" id="{A5F2974B-E52D-0B25-AAB5-49D7F950494C}"/>
              </a:ext>
            </a:extLst>
          </p:cNvPr>
          <p:cNvPicPr>
            <a:picLocks noChangeAspect="1"/>
          </p:cNvPicPr>
          <p:nvPr/>
        </p:nvPicPr>
        <p:blipFill>
          <a:blip r:embed="rId4"/>
          <a:stretch>
            <a:fillRect/>
          </a:stretch>
        </p:blipFill>
        <p:spPr>
          <a:xfrm>
            <a:off x="429412" y="4040895"/>
            <a:ext cx="304826" cy="304826"/>
          </a:xfrm>
          <a:prstGeom prst="rect">
            <a:avLst/>
          </a:prstGeom>
        </p:spPr>
      </p:pic>
      <p:sp>
        <p:nvSpPr>
          <p:cNvPr id="19" name="TextBox 18">
            <a:extLst>
              <a:ext uri="{FF2B5EF4-FFF2-40B4-BE49-F238E27FC236}">
                <a16:creationId xmlns:a16="http://schemas.microsoft.com/office/drawing/2014/main" id="{D6466ED2-7435-FCBD-606E-B0693899D3F3}"/>
              </a:ext>
            </a:extLst>
          </p:cNvPr>
          <p:cNvSpPr txBox="1"/>
          <p:nvPr/>
        </p:nvSpPr>
        <p:spPr>
          <a:xfrm>
            <a:off x="1231140" y="4954704"/>
            <a:ext cx="10352611" cy="757130"/>
          </a:xfrm>
          <a:prstGeom prst="rect">
            <a:avLst/>
          </a:prstGeom>
          <a:noFill/>
        </p:spPr>
        <p:txBody>
          <a:bodyPr wrap="square" rtlCol="0">
            <a:spAutoFit/>
          </a:bodyPr>
          <a:lstStyle/>
          <a:p>
            <a:pPr>
              <a:lnSpc>
                <a:spcPct val="90000"/>
              </a:lnSpc>
            </a:pPr>
            <a:r>
              <a:rPr lang="en-US" sz="2400" b="1" i="1" dirty="0">
                <a:solidFill>
                  <a:srgbClr val="0070C0"/>
                </a:solidFill>
              </a:rPr>
              <a:t>Resilient pedagogy to pandemic, inclement weather, transportation issues, illness, childcare issues, work and internship conflicts …</a:t>
            </a:r>
          </a:p>
        </p:txBody>
      </p:sp>
    </p:spTree>
    <p:extLst>
      <p:ext uri="{BB962C8B-B14F-4D97-AF65-F5344CB8AC3E}">
        <p14:creationId xmlns:p14="http://schemas.microsoft.com/office/powerpoint/2010/main" val="13318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04A3C53-FC80-4583-88CE-D41D54B0AC54}"/>
              </a:ext>
            </a:extLst>
          </p:cNvPr>
          <p:cNvSpPr txBox="1">
            <a:spLocks noGrp="1"/>
          </p:cNvSpPr>
          <p:nvPr>
            <p:ph type="subTitle" idx="1"/>
          </p:nvPr>
        </p:nvSpPr>
        <p:spPr>
          <a:xfrm>
            <a:off x="455612" y="274274"/>
            <a:ext cx="11201400" cy="978729"/>
          </a:xfrm>
          <a:prstGeom prst="rect">
            <a:avLst/>
          </a:prstGeom>
          <a:noFill/>
        </p:spPr>
        <p:txBody>
          <a:bodyPr wrap="square" rtlCol="0">
            <a:spAutoFit/>
          </a:bodyPr>
          <a:lstStyle/>
          <a:p>
            <a:pPr>
              <a:lnSpc>
                <a:spcPct val="90000"/>
              </a:lnSpc>
            </a:pPr>
            <a:r>
              <a:rPr lang="en-US" sz="3200" b="1" dirty="0">
                <a:solidFill>
                  <a:srgbClr val="0070C0"/>
                </a:solidFill>
              </a:rPr>
              <a:t>Example--Achieving the UN Sustainability Development Goals (SDGs)</a:t>
            </a:r>
          </a:p>
        </p:txBody>
      </p:sp>
      <p:sp>
        <p:nvSpPr>
          <p:cNvPr id="5" name="TextBox 4">
            <a:extLst>
              <a:ext uri="{FF2B5EF4-FFF2-40B4-BE49-F238E27FC236}">
                <a16:creationId xmlns:a16="http://schemas.microsoft.com/office/drawing/2014/main" id="{5181B6BE-CF3B-8D8F-2140-566484DA304A}"/>
              </a:ext>
            </a:extLst>
          </p:cNvPr>
          <p:cNvSpPr txBox="1"/>
          <p:nvPr/>
        </p:nvSpPr>
        <p:spPr>
          <a:xfrm>
            <a:off x="7626945" y="2001441"/>
            <a:ext cx="4148796" cy="3693319"/>
          </a:xfrm>
          <a:prstGeom prst="rect">
            <a:avLst/>
          </a:prstGeom>
          <a:noFill/>
        </p:spPr>
        <p:txBody>
          <a:bodyPr wrap="square">
            <a:spAutoFit/>
          </a:bodyPr>
          <a:lstStyle/>
          <a:p>
            <a:pPr algn="l" fontAlgn="base">
              <a:buFont typeface="Arial" panose="020B0604020202020204" pitchFamily="34" charset="0"/>
              <a:buChar char="•"/>
            </a:pPr>
            <a:r>
              <a:rPr lang="en-US" b="1" i="0" u="sng" dirty="0">
                <a:solidFill>
                  <a:srgbClr val="7030A0"/>
                </a:solidFill>
                <a:effectLst/>
                <a:latin typeface="inherit"/>
              </a:rPr>
              <a:t>Goal 4</a:t>
            </a:r>
            <a:r>
              <a:rPr lang="en-US" b="1" i="0" dirty="0">
                <a:solidFill>
                  <a:srgbClr val="7030A0"/>
                </a:solidFill>
                <a:effectLst/>
                <a:latin typeface="inherit"/>
              </a:rPr>
              <a:t> </a:t>
            </a:r>
            <a:r>
              <a:rPr lang="en-US" dirty="0">
                <a:solidFill>
                  <a:srgbClr val="000000"/>
                </a:solidFill>
                <a:latin typeface="inherit"/>
              </a:rPr>
              <a:t>focusses </a:t>
            </a:r>
            <a:r>
              <a:rPr lang="en-US" b="0" i="0" dirty="0">
                <a:solidFill>
                  <a:srgbClr val="000000"/>
                </a:solidFill>
                <a:effectLst/>
                <a:latin typeface="inherit"/>
              </a:rPr>
              <a:t> inclusive and equitable quality education and promotion of life-long learning opportunities for all focuses on eliminating gender disparities in education and ensuring equal access to all levels of education for the vulnerable, including persons with disabilities. </a:t>
            </a:r>
          </a:p>
          <a:p>
            <a:pPr algn="l" fontAlgn="base">
              <a:buFont typeface="Arial" panose="020B0604020202020204" pitchFamily="34" charset="0"/>
              <a:buChar char="•"/>
            </a:pPr>
            <a:endParaRPr lang="en-US" dirty="0">
              <a:solidFill>
                <a:srgbClr val="000000"/>
              </a:solidFill>
              <a:latin typeface="inherit"/>
            </a:endParaRPr>
          </a:p>
          <a:p>
            <a:pPr algn="l" fontAlgn="base">
              <a:buFont typeface="Arial" panose="020B0604020202020204" pitchFamily="34" charset="0"/>
              <a:buChar char="•"/>
            </a:pPr>
            <a:r>
              <a:rPr lang="en-US" b="0" i="0" dirty="0">
                <a:solidFill>
                  <a:srgbClr val="000000"/>
                </a:solidFill>
                <a:effectLst/>
                <a:latin typeface="inherit"/>
              </a:rPr>
              <a:t>In addition, the goal calls for building and upgrading education facilities that are disability and gender sensitive and provide safe, non-violent, inclusive and effective learning environments for all.</a:t>
            </a:r>
          </a:p>
        </p:txBody>
      </p:sp>
      <p:pic>
        <p:nvPicPr>
          <p:cNvPr id="6" name="Imagem 5" descr="Colorful graphs used by the UN for displaying the 17 SDG goals.">
            <a:extLst>
              <a:ext uri="{FF2B5EF4-FFF2-40B4-BE49-F238E27FC236}">
                <a16:creationId xmlns:a16="http://schemas.microsoft.com/office/drawing/2014/main" id="{054CDCD1-A8ED-9679-4D5F-AEF3E5F107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02" t="3363" r="1190" b="4134"/>
          <a:stretch/>
        </p:blipFill>
        <p:spPr>
          <a:xfrm>
            <a:off x="455612" y="1752601"/>
            <a:ext cx="7010400" cy="4191000"/>
          </a:xfrm>
          <a:prstGeom prst="rect">
            <a:avLst/>
          </a:prstGeom>
        </p:spPr>
      </p:pic>
    </p:spTree>
    <p:extLst>
      <p:ext uri="{BB962C8B-B14F-4D97-AF65-F5344CB8AC3E}">
        <p14:creationId xmlns:p14="http://schemas.microsoft.com/office/powerpoint/2010/main" val="180561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E4E191-158A-4223-8299-DA93D02A31CD}"/>
              </a:ext>
            </a:extLst>
          </p:cNvPr>
          <p:cNvSpPr txBox="1">
            <a:spLocks/>
          </p:cNvSpPr>
          <p:nvPr/>
        </p:nvSpPr>
        <p:spPr>
          <a:xfrm>
            <a:off x="74612" y="43260"/>
            <a:ext cx="9753600" cy="6754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all" spc="0" normalizeH="0" baseline="0" noProof="0" dirty="0">
              <a:ln>
                <a:noFill/>
              </a:ln>
              <a:solidFill>
                <a:srgbClr val="545454">
                  <a:lumMod val="50000"/>
                </a:srgbClr>
              </a:solidFill>
              <a:effectLst/>
              <a:uLnTx/>
              <a:uFillTx/>
              <a:latin typeface="Century Gothic"/>
              <a:ea typeface="+mj-ea"/>
              <a:cs typeface="+mj-cs"/>
            </a:endParaRPr>
          </a:p>
        </p:txBody>
      </p:sp>
      <p:sp>
        <p:nvSpPr>
          <p:cNvPr id="5" name="TextBox 4">
            <a:extLst>
              <a:ext uri="{FF2B5EF4-FFF2-40B4-BE49-F238E27FC236}">
                <a16:creationId xmlns:a16="http://schemas.microsoft.com/office/drawing/2014/main" id="{00EC9931-441F-7ED4-B933-9472783D08DA}"/>
              </a:ext>
            </a:extLst>
          </p:cNvPr>
          <p:cNvSpPr txBox="1"/>
          <p:nvPr/>
        </p:nvSpPr>
        <p:spPr>
          <a:xfrm>
            <a:off x="1065212" y="1447800"/>
            <a:ext cx="651669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a:ea typeface="+mn-ea"/>
                <a:cs typeface="+mn-cs"/>
              </a:rPr>
              <a:t>Why is Global Learning Experiences necessary in post-secondary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000000"/>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a:ea typeface="+mn-ea"/>
                <a:cs typeface="+mn-cs"/>
              </a:rPr>
              <a:t>What are some of the best practices for global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a:ea typeface="+mn-ea"/>
                <a:cs typeface="+mn-cs"/>
              </a:rPr>
              <a:t> </a:t>
            </a:r>
          </a:p>
        </p:txBody>
      </p:sp>
      <p:sp>
        <p:nvSpPr>
          <p:cNvPr id="4" name="Arrow: Right 3">
            <a:extLst>
              <a:ext uri="{FF2B5EF4-FFF2-40B4-BE49-F238E27FC236}">
                <a16:creationId xmlns:a16="http://schemas.microsoft.com/office/drawing/2014/main" id="{849F69C6-FE9F-F228-DF64-F6B0615DE3FF}"/>
              </a:ext>
            </a:extLst>
          </p:cNvPr>
          <p:cNvSpPr/>
          <p:nvPr/>
        </p:nvSpPr>
        <p:spPr>
          <a:xfrm>
            <a:off x="379268" y="3429000"/>
            <a:ext cx="439094" cy="269120"/>
          </a:xfrm>
          <a:prstGeom prst="rightArrow">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4842D1B0-31AA-6794-7BC9-3B04DCDE59E1}"/>
              </a:ext>
            </a:extLst>
          </p:cNvPr>
          <p:cNvPicPr>
            <a:picLocks noChangeAspect="1"/>
          </p:cNvPicPr>
          <p:nvPr/>
        </p:nvPicPr>
        <p:blipFill>
          <a:blip r:embed="rId3"/>
          <a:stretch>
            <a:fillRect/>
          </a:stretch>
        </p:blipFill>
        <p:spPr>
          <a:xfrm>
            <a:off x="7161212" y="442574"/>
            <a:ext cx="6858594" cy="6511092"/>
          </a:xfrm>
          <a:prstGeom prst="rect">
            <a:avLst/>
          </a:prstGeom>
        </p:spPr>
      </p:pic>
    </p:spTree>
    <p:extLst>
      <p:ext uri="{BB962C8B-B14F-4D97-AF65-F5344CB8AC3E}">
        <p14:creationId xmlns:p14="http://schemas.microsoft.com/office/powerpoint/2010/main" val="182088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415C901-039D-4058-80C7-5ABA400CDB06}"/>
              </a:ext>
            </a:extLst>
          </p:cNvPr>
          <p:cNvSpPr/>
          <p:nvPr/>
        </p:nvSpPr>
        <p:spPr>
          <a:xfrm>
            <a:off x="3645831" y="1658328"/>
            <a:ext cx="1359090" cy="1160278"/>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400" b="1" dirty="0">
                <a:solidFill>
                  <a:srgbClr val="172DA6"/>
                </a:solidFill>
                <a:latin typeface="Avenir Next LT Pro Light"/>
              </a:rPr>
              <a:t>Empathy</a:t>
            </a:r>
          </a:p>
        </p:txBody>
      </p:sp>
      <p:sp>
        <p:nvSpPr>
          <p:cNvPr id="5" name="Oval 4">
            <a:extLst>
              <a:ext uri="{FF2B5EF4-FFF2-40B4-BE49-F238E27FC236}">
                <a16:creationId xmlns:a16="http://schemas.microsoft.com/office/drawing/2014/main" id="{966DA334-7569-42CB-95CD-419F4AC26092}"/>
              </a:ext>
            </a:extLst>
          </p:cNvPr>
          <p:cNvSpPr/>
          <p:nvPr/>
        </p:nvSpPr>
        <p:spPr>
          <a:xfrm>
            <a:off x="5921527" y="1534070"/>
            <a:ext cx="1486686" cy="1160278"/>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400" b="1" dirty="0">
                <a:solidFill>
                  <a:srgbClr val="00B0F0"/>
                </a:solidFill>
                <a:latin typeface="Avenir Next LT Pro Light"/>
              </a:rPr>
              <a:t>Subject Matter Discipline</a:t>
            </a:r>
          </a:p>
        </p:txBody>
      </p:sp>
      <p:sp>
        <p:nvSpPr>
          <p:cNvPr id="6" name="Oval 5">
            <a:extLst>
              <a:ext uri="{FF2B5EF4-FFF2-40B4-BE49-F238E27FC236}">
                <a16:creationId xmlns:a16="http://schemas.microsoft.com/office/drawing/2014/main" id="{6D8E2964-D9A5-4A16-8604-F04921C189EB}"/>
              </a:ext>
            </a:extLst>
          </p:cNvPr>
          <p:cNvSpPr/>
          <p:nvPr/>
        </p:nvSpPr>
        <p:spPr>
          <a:xfrm>
            <a:off x="8255899" y="1605880"/>
            <a:ext cx="1390988" cy="1160278"/>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400" b="1" dirty="0">
                <a:solidFill>
                  <a:srgbClr val="20A472"/>
                </a:solidFill>
                <a:latin typeface="Avenir Next LT Pro Light"/>
              </a:rPr>
              <a:t>Reflection</a:t>
            </a:r>
          </a:p>
        </p:txBody>
      </p:sp>
      <p:sp>
        <p:nvSpPr>
          <p:cNvPr id="19" name="Oval 18">
            <a:extLst>
              <a:ext uri="{FF2B5EF4-FFF2-40B4-BE49-F238E27FC236}">
                <a16:creationId xmlns:a16="http://schemas.microsoft.com/office/drawing/2014/main" id="{FC17936A-EE2B-4C30-A31C-496282D48B87}"/>
              </a:ext>
            </a:extLst>
          </p:cNvPr>
          <p:cNvSpPr/>
          <p:nvPr/>
        </p:nvSpPr>
        <p:spPr>
          <a:xfrm>
            <a:off x="1235842" y="1520313"/>
            <a:ext cx="1654444" cy="1160278"/>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400" b="1" dirty="0">
                <a:solidFill>
                  <a:srgbClr val="B13DC8"/>
                </a:solidFill>
                <a:latin typeface="Avenir Next LT Pro Light"/>
              </a:rPr>
              <a:t>Faculty Partnering</a:t>
            </a:r>
          </a:p>
        </p:txBody>
      </p:sp>
      <p:sp>
        <p:nvSpPr>
          <p:cNvPr id="23" name="Freeform: Shape 22" descr="Swirled graphics shows int he major com-ponents for best practices of global learning:&#10;&#10;-Faculty partnering, Empathy, Subject matter discipline, and Reflection.&#10;">
            <a:extLst>
              <a:ext uri="{FF2B5EF4-FFF2-40B4-BE49-F238E27FC236}">
                <a16:creationId xmlns:a16="http://schemas.microsoft.com/office/drawing/2014/main" id="{7889103E-B405-4427-BC20-A3CA893D099A}"/>
              </a:ext>
            </a:extLst>
          </p:cNvPr>
          <p:cNvSpPr/>
          <p:nvPr/>
        </p:nvSpPr>
        <p:spPr>
          <a:xfrm flipH="1" flipV="1">
            <a:off x="875875" y="1018446"/>
            <a:ext cx="9249886" cy="2409562"/>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endParaRPr lang="en-US" sz="3999" dirty="0">
              <a:solidFill>
                <a:srgbClr val="4868E5"/>
              </a:solidFill>
              <a:latin typeface="Avenir Next LT Pro Light"/>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741872" y="1588493"/>
            <a:ext cx="218035" cy="218035"/>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FFFFFF"/>
              </a:solidFill>
              <a:latin typeface="Avenir Next LT Pro Light"/>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9990951" y="2495170"/>
            <a:ext cx="218035" cy="218035"/>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20A472"/>
              </a:solidFill>
              <a:latin typeface="Avenir Next LT Pro Light"/>
            </a:endParaRPr>
          </a:p>
        </p:txBody>
      </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919496" y="3736293"/>
            <a:ext cx="1795928" cy="706254"/>
          </a:xfrm>
        </p:spPr>
        <p:txBody>
          <a:bodyPr/>
          <a:lstStyle/>
          <a:p>
            <a:r>
              <a:rPr lang="en-US" dirty="0"/>
              <a:t>Faculty Partnering</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758514" y="4787913"/>
            <a:ext cx="1813095" cy="663494"/>
          </a:xfrm>
        </p:spPr>
        <p:txBody>
          <a:bodyPr/>
          <a:lstStyle/>
          <a:p>
            <a:r>
              <a:rPr lang="en-US" sz="1800" b="1" dirty="0"/>
              <a:t>How to get a partner?</a:t>
            </a:r>
          </a:p>
          <a:p>
            <a:endParaRPr lang="en-US" dirty="0"/>
          </a:p>
          <a:p>
            <a:endParaRPr lang="en-US" dirty="0"/>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3427412" y="3756293"/>
            <a:ext cx="1795928" cy="706254"/>
          </a:xfrm>
        </p:spPr>
        <p:txBody>
          <a:bodyPr/>
          <a:lstStyle/>
          <a:p>
            <a:r>
              <a:rPr lang="en-US" dirty="0"/>
              <a:t>Empathy Building Phase</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3368385" y="4787575"/>
            <a:ext cx="1813095" cy="1645188"/>
          </a:xfrm>
        </p:spPr>
        <p:txBody>
          <a:bodyPr/>
          <a:lstStyle/>
          <a:p>
            <a:r>
              <a:rPr lang="en-US" sz="1800" b="1" dirty="0"/>
              <a:t>Intercultural training and self-awareness </a:t>
            </a:r>
          </a:p>
          <a:p>
            <a:r>
              <a:rPr lang="en-US" sz="1800" b="1" dirty="0"/>
              <a:t>Two student meetings</a:t>
            </a: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5876322" y="3730036"/>
            <a:ext cx="1795928" cy="918469"/>
          </a:xfrm>
        </p:spPr>
        <p:txBody>
          <a:bodyPr/>
          <a:lstStyle/>
          <a:p>
            <a:r>
              <a:rPr lang="en-US" dirty="0"/>
              <a:t>Central Subject Matter Content Phase</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5771119" y="4787575"/>
            <a:ext cx="1813095" cy="1376686"/>
          </a:xfrm>
        </p:spPr>
        <p:txBody>
          <a:bodyPr/>
          <a:lstStyle/>
          <a:p>
            <a:r>
              <a:rPr lang="en-US" sz="1800" b="1" dirty="0"/>
              <a:t>Assignment that can involve a  global team effort.</a:t>
            </a:r>
          </a:p>
          <a:p>
            <a:endParaRPr lang="en-US" dirty="0"/>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8404938" y="3630663"/>
            <a:ext cx="2340173" cy="1211483"/>
          </a:xfrm>
        </p:spPr>
        <p:txBody>
          <a:bodyPr/>
          <a:lstStyle/>
          <a:p>
            <a:r>
              <a:rPr lang="en-US" dirty="0"/>
              <a:t>Reflection Phase and Processing Phase</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8288758" y="4781312"/>
            <a:ext cx="3035309" cy="2409562"/>
          </a:xfrm>
        </p:spPr>
        <p:txBody>
          <a:bodyPr/>
          <a:lstStyle/>
          <a:p>
            <a:r>
              <a:rPr lang="en-US" sz="1800" b="1" dirty="0"/>
              <a:t>Opportunity for learner to reflect and process what was taught both content and intercultural learning and build metacognition.</a:t>
            </a:r>
            <a:endParaRPr lang="en-US"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a:xfrm>
            <a:off x="230063" y="184855"/>
            <a:ext cx="11728697" cy="630936"/>
          </a:xfrm>
        </p:spPr>
        <p:txBody>
          <a:bodyPr/>
          <a:lstStyle/>
          <a:p>
            <a:r>
              <a:rPr lang="en-US" i="1" cap="none" dirty="0">
                <a:solidFill>
                  <a:schemeClr val="tx1">
                    <a:lumMod val="95000"/>
                    <a:lumOff val="5000"/>
                  </a:schemeClr>
                </a:solidFill>
                <a:latin typeface="Aharoni" panose="02010803020104030203" pitchFamily="2" charset="-79"/>
                <a:cs typeface="Aharoni" panose="02010803020104030203" pitchFamily="2" charset="-79"/>
              </a:rPr>
              <a:t>Best Practices For Global Learning</a:t>
            </a:r>
          </a:p>
        </p:txBody>
      </p:sp>
    </p:spTree>
    <p:extLst>
      <p:ext uri="{BB962C8B-B14F-4D97-AF65-F5344CB8AC3E}">
        <p14:creationId xmlns:p14="http://schemas.microsoft.com/office/powerpoint/2010/main" val="4230622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97F356-08E0-7486-CBDF-98B75EA97041}"/>
              </a:ext>
            </a:extLst>
          </p:cNvPr>
          <p:cNvSpPr>
            <a:spLocks noGrp="1"/>
          </p:cNvSpPr>
          <p:nvPr>
            <p:ph type="title"/>
          </p:nvPr>
        </p:nvSpPr>
        <p:spPr>
          <a:xfrm>
            <a:off x="1217614" y="274637"/>
            <a:ext cx="9753600" cy="974023"/>
          </a:xfrm>
        </p:spPr>
        <p:txBody>
          <a:bodyPr vert="horz" lIns="91440" tIns="45720" rIns="91440" bIns="45720" rtlCol="0" anchor="b">
            <a:noAutofit/>
          </a:bodyPr>
          <a:lstStyle/>
          <a:p>
            <a:r>
              <a:rPr lang="en-US" sz="3200" b="1" i="0" cap="none" dirty="0">
                <a:solidFill>
                  <a:schemeClr val="tx2"/>
                </a:solidFill>
                <a:effectLst/>
              </a:rPr>
              <a:t>How to Connect to a Faculty Partner for a Global Learning Experience?</a:t>
            </a:r>
          </a:p>
        </p:txBody>
      </p:sp>
      <p:sp>
        <p:nvSpPr>
          <p:cNvPr id="17" name="Content Placeholder 2">
            <a:extLst>
              <a:ext uri="{FF2B5EF4-FFF2-40B4-BE49-F238E27FC236}">
                <a16:creationId xmlns:a16="http://schemas.microsoft.com/office/drawing/2014/main" id="{8E2C651B-5232-5B71-CEDF-882EC9A6166A}"/>
              </a:ext>
            </a:extLst>
          </p:cNvPr>
          <p:cNvSpPr>
            <a:spLocks noGrp="1"/>
          </p:cNvSpPr>
          <p:nvPr>
            <p:ph sz="half" idx="1"/>
          </p:nvPr>
        </p:nvSpPr>
        <p:spPr>
          <a:xfrm>
            <a:off x="6170612" y="1251466"/>
            <a:ext cx="4251534" cy="4964668"/>
          </a:xfrm>
        </p:spPr>
        <p:txBody>
          <a:bodyPr>
            <a:normAutofit/>
          </a:bodyPr>
          <a:lstStyle/>
          <a:p>
            <a:pPr marL="45720" indent="0">
              <a:buNone/>
            </a:pPr>
            <a:r>
              <a:rPr lang="en-US" sz="2000" b="1" u="sng" dirty="0">
                <a:solidFill>
                  <a:srgbClr val="0070C0"/>
                </a:solidFill>
                <a:latin typeface="Calibri" panose="020F0502020204030204" pitchFamily="34" charset="0"/>
                <a:cs typeface="Calibri" panose="020F0502020204030204" pitchFamily="34" charset="0"/>
              </a:rPr>
              <a:t>Identify Goals</a:t>
            </a:r>
          </a:p>
          <a:p>
            <a:pPr marL="45720" indent="0">
              <a:buNone/>
            </a:pPr>
            <a:r>
              <a:rPr lang="en-US" sz="2000" b="1" dirty="0">
                <a:solidFill>
                  <a:srgbClr val="7030A0"/>
                </a:solidFill>
                <a:latin typeface="Calibri" panose="020F0502020204030204" pitchFamily="34" charset="0"/>
                <a:cs typeface="Calibri" panose="020F0502020204030204" pitchFamily="34" charset="0"/>
              </a:rPr>
              <a:t>Create a partnership that is sustainable over time.</a:t>
            </a:r>
          </a:p>
          <a:p>
            <a:r>
              <a:rPr lang="en-US" sz="2000" dirty="0">
                <a:latin typeface="Calibri" panose="020F0502020204030204" pitchFamily="34" charset="0"/>
                <a:cs typeface="Calibri" panose="020F0502020204030204" pitchFamily="34" charset="0"/>
              </a:rPr>
              <a:t>Can lead to </a:t>
            </a:r>
            <a:r>
              <a:rPr lang="en-US" sz="2000" b="1" dirty="0">
                <a:solidFill>
                  <a:srgbClr val="7030A0"/>
                </a:solidFill>
                <a:latin typeface="Calibri" panose="020F0502020204030204" pitchFamily="34" charset="0"/>
                <a:cs typeface="Calibri" panose="020F0502020204030204" pitchFamily="34" charset="0"/>
              </a:rPr>
              <a:t>global research </a:t>
            </a:r>
            <a:r>
              <a:rPr lang="en-US" sz="2000" dirty="0">
                <a:latin typeface="Calibri" panose="020F0502020204030204" pitchFamily="34" charset="0"/>
                <a:cs typeface="Calibri" panose="020F0502020204030204" pitchFamily="34" charset="0"/>
              </a:rPr>
              <a:t>in your field.</a:t>
            </a:r>
          </a:p>
          <a:p>
            <a:r>
              <a:rPr lang="en-US" sz="2000" b="1" dirty="0">
                <a:solidFill>
                  <a:srgbClr val="7030A0"/>
                </a:solidFill>
                <a:latin typeface="Calibri" panose="020F0502020204030204" pitchFamily="34" charset="0"/>
                <a:cs typeface="Calibri" panose="020F0502020204030204" pitchFamily="34" charset="0"/>
              </a:rPr>
              <a:t>Provide for an enriched learning </a:t>
            </a:r>
            <a:r>
              <a:rPr lang="en-US" sz="2000" dirty="0">
                <a:latin typeface="Calibri" panose="020F0502020204030204" pitchFamily="34" charset="0"/>
                <a:cs typeface="Calibri" panose="020F0502020204030204" pitchFamily="34" charset="0"/>
              </a:rPr>
              <a:t>experience that is seamless for all students.</a:t>
            </a:r>
          </a:p>
          <a:p>
            <a:r>
              <a:rPr lang="en-US" sz="2000" b="1" dirty="0">
                <a:solidFill>
                  <a:srgbClr val="7030A0"/>
                </a:solidFill>
                <a:latin typeface="Calibri" panose="020F0502020204030204" pitchFamily="34" charset="0"/>
                <a:cs typeface="Calibri" panose="020F0502020204030204" pitchFamily="34" charset="0"/>
              </a:rPr>
              <a:t>Advance professional </a:t>
            </a:r>
            <a:r>
              <a:rPr lang="en-US" sz="2000" dirty="0">
                <a:latin typeface="Calibri" panose="020F0502020204030204" pitchFamily="34" charset="0"/>
                <a:cs typeface="Calibri" panose="020F0502020204030204" pitchFamily="34" charset="0"/>
              </a:rPr>
              <a:t>and personal contacts worldwide.</a:t>
            </a:r>
          </a:p>
          <a:p>
            <a:r>
              <a:rPr lang="en-US" sz="2000" b="1" dirty="0">
                <a:solidFill>
                  <a:srgbClr val="7030A0"/>
                </a:solidFill>
                <a:latin typeface="Calibri" panose="020F0502020204030204" pitchFamily="34" charset="0"/>
                <a:cs typeface="Calibri" panose="020F0502020204030204" pitchFamily="34" charset="0"/>
              </a:rPr>
              <a:t>Provide access </a:t>
            </a:r>
            <a:r>
              <a:rPr lang="en-US" sz="2000" dirty="0">
                <a:latin typeface="Calibri" panose="020F0502020204030204" pitchFamily="34" charset="0"/>
                <a:cs typeface="Calibri" panose="020F0502020204030204" pitchFamily="34" charset="0"/>
              </a:rPr>
              <a:t>to learner that do not have the ability to engage with other global leaners or professors.</a:t>
            </a:r>
          </a:p>
        </p:txBody>
      </p:sp>
      <p:sp>
        <p:nvSpPr>
          <p:cNvPr id="20" name="Content Placeholder 2">
            <a:extLst>
              <a:ext uri="{FF2B5EF4-FFF2-40B4-BE49-F238E27FC236}">
                <a16:creationId xmlns:a16="http://schemas.microsoft.com/office/drawing/2014/main" id="{3CF53EC4-3048-6087-C8C4-54DDBCEEC723}"/>
              </a:ext>
            </a:extLst>
          </p:cNvPr>
          <p:cNvSpPr txBox="1">
            <a:spLocks/>
          </p:cNvSpPr>
          <p:nvPr/>
        </p:nvSpPr>
        <p:spPr>
          <a:xfrm>
            <a:off x="1065212" y="3810000"/>
            <a:ext cx="3428999" cy="20574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buFont typeface="Arial" pitchFamily="34" charset="0"/>
              <a:buNone/>
            </a:pPr>
            <a:r>
              <a:rPr lang="en-US" sz="2000" b="1" dirty="0">
                <a:solidFill>
                  <a:srgbClr val="7030A0"/>
                </a:solidFill>
                <a:latin typeface="Calibri" panose="020F0502020204030204" pitchFamily="34" charset="0"/>
                <a:cs typeface="Calibri" panose="020F0502020204030204" pitchFamily="34" charset="0"/>
              </a:rPr>
              <a:t>What are your goals for this interaction?  </a:t>
            </a:r>
          </a:p>
          <a:p>
            <a:pPr marL="45720" indent="0">
              <a:buFont typeface="Arial" pitchFamily="34" charset="0"/>
              <a:buNone/>
            </a:pPr>
            <a:r>
              <a:rPr lang="en-US" sz="2000" b="1" dirty="0">
                <a:solidFill>
                  <a:srgbClr val="7030A0"/>
                </a:solidFill>
                <a:latin typeface="Calibri" panose="020F0502020204030204" pitchFamily="34" charset="0"/>
                <a:cs typeface="Calibri" panose="020F0502020204030204" pitchFamily="34" charset="0"/>
              </a:rPr>
              <a:t>What are your partner’s goals?</a:t>
            </a:r>
          </a:p>
          <a:p>
            <a:pPr marL="45720" indent="0">
              <a:buFont typeface="Arial" pitchFamily="34" charset="0"/>
              <a:buNone/>
            </a:pPr>
            <a:endParaRPr lang="en-US" sz="2000" dirty="0">
              <a:latin typeface="Calibri" panose="020F0502020204030204" pitchFamily="34" charset="0"/>
              <a:cs typeface="Calibri" panose="020F0502020204030204" pitchFamily="34" charset="0"/>
            </a:endParaRPr>
          </a:p>
          <a:p>
            <a:pPr marL="45720" indent="0">
              <a:buFont typeface="Arial" pitchFamily="34" charset="0"/>
              <a:buNone/>
            </a:pPr>
            <a:endParaRPr lang="en-US" sz="2000" dirty="0">
              <a:latin typeface="Calibri" panose="020F0502020204030204" pitchFamily="34" charset="0"/>
              <a:cs typeface="Calibri" panose="020F0502020204030204" pitchFamily="34" charset="0"/>
            </a:endParaRPr>
          </a:p>
          <a:p>
            <a:pPr marL="45720" indent="0">
              <a:buFont typeface="Arial" pitchFamily="34" charset="0"/>
              <a:buNone/>
            </a:pPr>
            <a:endParaRPr lang="en-US" sz="2000" dirty="0">
              <a:latin typeface="Calibri" panose="020F0502020204030204" pitchFamily="34" charset="0"/>
              <a:cs typeface="Calibri" panose="020F0502020204030204" pitchFamily="34" charset="0"/>
            </a:endParaRPr>
          </a:p>
        </p:txBody>
      </p:sp>
      <p:sp>
        <p:nvSpPr>
          <p:cNvPr id="21" name="Oval 20" descr="Faculty Partnering with a circle around it for highlighting point.">
            <a:extLst>
              <a:ext uri="{FF2B5EF4-FFF2-40B4-BE49-F238E27FC236}">
                <a16:creationId xmlns:a16="http://schemas.microsoft.com/office/drawing/2014/main" id="{38A40318-EF70-8967-6F3D-6AF7EF54182B}"/>
              </a:ext>
              <a:ext uri="{C183D7F6-B498-43B3-948B-1728B52AA6E4}">
                <adec:decorative xmlns:adec="http://schemas.microsoft.com/office/drawing/2017/decorative" val="0"/>
              </a:ext>
            </a:extLst>
          </p:cNvPr>
          <p:cNvSpPr/>
          <p:nvPr/>
        </p:nvSpPr>
        <p:spPr>
          <a:xfrm>
            <a:off x="1774133" y="1752600"/>
            <a:ext cx="2622697" cy="1676400"/>
          </a:xfrm>
          <a:prstGeom prst="ellipse">
            <a:avLst/>
          </a:prstGeom>
          <a:solidFill>
            <a:srgbClr val="FFFFFF"/>
          </a:solidFill>
          <a:ln w="38100" cap="flat" cmpd="sng" algn="ctr">
            <a:solidFill>
              <a:srgbClr val="B13DC8"/>
            </a:solidFill>
            <a:prstDash val="solid"/>
            <a:miter lim="800000"/>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B13DC8"/>
                </a:solidFill>
                <a:effectLst/>
                <a:uLnTx/>
                <a:uFillTx/>
                <a:latin typeface="Arial Black" panose="020B0A04020102020204" pitchFamily="34" charset="0"/>
                <a:cs typeface="Calibri" panose="020F0502020204030204" pitchFamily="34" charset="0"/>
              </a:rPr>
              <a:t>Faculty Partnering</a:t>
            </a:r>
          </a:p>
        </p:txBody>
      </p:sp>
      <p:sp>
        <p:nvSpPr>
          <p:cNvPr id="3" name="TextBox 2">
            <a:extLst>
              <a:ext uri="{FF2B5EF4-FFF2-40B4-BE49-F238E27FC236}">
                <a16:creationId xmlns:a16="http://schemas.microsoft.com/office/drawing/2014/main" id="{0323D448-E8DA-4032-2DC2-AD53C5CA3201}"/>
              </a:ext>
            </a:extLst>
          </p:cNvPr>
          <p:cNvSpPr txBox="1"/>
          <p:nvPr/>
        </p:nvSpPr>
        <p:spPr>
          <a:xfrm>
            <a:off x="150812" y="5682734"/>
            <a:ext cx="6096000" cy="369332"/>
          </a:xfrm>
          <a:prstGeom prst="rect">
            <a:avLst/>
          </a:prstGeom>
          <a:noFill/>
        </p:spPr>
        <p:txBody>
          <a:bodyPr wrap="square">
            <a:spAutoFit/>
          </a:bodyPr>
          <a:lstStyle/>
          <a:p>
            <a:r>
              <a:rPr lang="en-US" b="1" dirty="0">
                <a:hlinkClick r:id="rId3"/>
              </a:rPr>
              <a:t>https://www.youtube.com/watch?v=X3xVcdTMpcs</a:t>
            </a:r>
            <a:endParaRPr lang="en-US" b="1" dirty="0"/>
          </a:p>
        </p:txBody>
      </p:sp>
    </p:spTree>
    <p:extLst>
      <p:ext uri="{BB962C8B-B14F-4D97-AF65-F5344CB8AC3E}">
        <p14:creationId xmlns:p14="http://schemas.microsoft.com/office/powerpoint/2010/main" val="12846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Chsrt weith 3 columns by 4 rows.&#10;Includes ideas to obtain a partner by source:&#10;Existing Contact, Conference Networking, Target Research, University Referral. &#10;&#10;Techniques are:&#10;Reach out to previous contracts,&#10;use networks rooms and social media postings,&#10;email introduction.&#10;&#10;Discussion on virtual email door knock and pre-selection bias when using targeted research to obtain a partner.">
            <a:extLst>
              <a:ext uri="{FF2B5EF4-FFF2-40B4-BE49-F238E27FC236}">
                <a16:creationId xmlns:a16="http://schemas.microsoft.com/office/drawing/2014/main" id="{C63C67A5-1D1F-ADB2-373E-659240CCE867}"/>
              </a:ext>
            </a:extLst>
          </p:cNvPr>
          <p:cNvGraphicFramePr>
            <a:graphicFrameLocks noGrp="1"/>
          </p:cNvGraphicFramePr>
          <p:nvPr>
            <p:extLst>
              <p:ext uri="{D42A27DB-BD31-4B8C-83A1-F6EECF244321}">
                <p14:modId xmlns:p14="http://schemas.microsoft.com/office/powerpoint/2010/main" val="892634834"/>
              </p:ext>
            </p:extLst>
          </p:nvPr>
        </p:nvGraphicFramePr>
        <p:xfrm>
          <a:off x="188912" y="691578"/>
          <a:ext cx="11811000" cy="5633356"/>
        </p:xfrm>
        <a:graphic>
          <a:graphicData uri="http://schemas.openxmlformats.org/drawingml/2006/table">
            <a:tbl>
              <a:tblPr firstRow="1" firstCol="1" bandRow="1"/>
              <a:tblGrid>
                <a:gridCol w="2731478">
                  <a:extLst>
                    <a:ext uri="{9D8B030D-6E8A-4147-A177-3AD203B41FA5}">
                      <a16:colId xmlns:a16="http://schemas.microsoft.com/office/drawing/2014/main" val="1180069733"/>
                    </a:ext>
                  </a:extLst>
                </a:gridCol>
                <a:gridCol w="3210018">
                  <a:extLst>
                    <a:ext uri="{9D8B030D-6E8A-4147-A177-3AD203B41FA5}">
                      <a16:colId xmlns:a16="http://schemas.microsoft.com/office/drawing/2014/main" val="1166228267"/>
                    </a:ext>
                  </a:extLst>
                </a:gridCol>
                <a:gridCol w="5869504">
                  <a:extLst>
                    <a:ext uri="{9D8B030D-6E8A-4147-A177-3AD203B41FA5}">
                      <a16:colId xmlns:a16="http://schemas.microsoft.com/office/drawing/2014/main" val="1341649749"/>
                    </a:ext>
                  </a:extLst>
                </a:gridCol>
              </a:tblGrid>
              <a:tr h="837322">
                <a:tc>
                  <a:txBody>
                    <a:bodyPr/>
                    <a:lstStyle/>
                    <a:p>
                      <a:pPr marL="0" marR="0" algn="ctr">
                        <a:lnSpc>
                          <a:spcPct val="107000"/>
                        </a:lnSpc>
                        <a:spcBef>
                          <a:spcPts val="1200"/>
                        </a:spcBef>
                        <a:spcAft>
                          <a:spcPts val="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Ideas on Source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1200"/>
                        </a:spcBef>
                        <a:spcAft>
                          <a:spcPts val="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Technique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1200"/>
                        </a:spcBef>
                        <a:spcAft>
                          <a:spcPts val="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Investment and Outcome Considerations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62797405"/>
                  </a:ext>
                </a:extLst>
              </a:tr>
              <a:tr h="1147500">
                <a:tc>
                  <a:txBody>
                    <a:bodyPr/>
                    <a:lstStyle/>
                    <a:p>
                      <a:pPr marL="0" marR="0" algn="ctr">
                        <a:lnSpc>
                          <a:spcPct val="107000"/>
                        </a:lnSpc>
                        <a:spcBef>
                          <a:spcPts val="1200"/>
                        </a:spcBef>
                        <a:spcAft>
                          <a:spcPts val="0"/>
                        </a:spcAft>
                      </a:pPr>
                      <a:r>
                        <a:rPr lang="en-US"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Existing Contacts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120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nSpc>
                          <a:spcPct val="107000"/>
                        </a:lnSpc>
                        <a:spcBef>
                          <a:spcPts val="1200"/>
                        </a:spcBef>
                        <a:spcAft>
                          <a:spcPts val="0"/>
                        </a:spcAft>
                      </a:pPr>
                      <a:endPar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Reach out to previous contacts.  Get referrals from existing partners.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Easiest to create and high likelihood of success.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820440213"/>
                  </a:ext>
                </a:extLst>
              </a:tr>
              <a:tr h="1147500">
                <a:tc>
                  <a:txBody>
                    <a:bodyPr/>
                    <a:lstStyle/>
                    <a:p>
                      <a:pPr marL="0" marR="0" algn="ctr">
                        <a:lnSpc>
                          <a:spcPct val="107000"/>
                        </a:lnSpc>
                        <a:spcBef>
                          <a:spcPts val="1200"/>
                        </a:spcBef>
                        <a:spcAft>
                          <a:spcPts val="0"/>
                        </a:spcAft>
                      </a:pPr>
                      <a:r>
                        <a:rPr lang="en-US"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Conference Networking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1200"/>
                        </a:spcBef>
                        <a:spcAft>
                          <a:spcPts val="0"/>
                        </a:spcAft>
                      </a:pPr>
                      <a:r>
                        <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(IVEC, discipline, AACU, etc.)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lnSpc>
                          <a:spcPct val="107000"/>
                        </a:lnSpc>
                        <a:spcBef>
                          <a:spcPts val="1200"/>
                        </a:spcBef>
                        <a:spcAft>
                          <a:spcPts val="0"/>
                        </a:spcAft>
                      </a:pPr>
                      <a:endPar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endParaRPr>
                    </a:p>
                    <a:p>
                      <a:pPr marL="0" marR="0" algn="l">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Use network rooms, embassy, social media postings, consulates.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Takes multiple steps with follow-through.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692795574"/>
                  </a:ext>
                </a:extLst>
              </a:tr>
              <a:tr h="1336480">
                <a:tc>
                  <a:txBody>
                    <a:bodyPr/>
                    <a:lstStyle/>
                    <a:p>
                      <a:pPr marL="0" marR="0" algn="ctr">
                        <a:lnSpc>
                          <a:spcPct val="107000"/>
                        </a:lnSpc>
                        <a:spcBef>
                          <a:spcPts val="1200"/>
                        </a:spcBef>
                        <a:spcAft>
                          <a:spcPts val="0"/>
                        </a:spcAft>
                      </a:pPr>
                      <a:r>
                        <a:rPr lang="en-US"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Targeted Research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Email introduction and request for collaboration.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Takes just 1-2 steps with connecting to a new partner.  </a:t>
                      </a:r>
                      <a:r>
                        <a:rPr lang="en-US" sz="1600" b="1" i="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Pre-selection bias</a:t>
                      </a:r>
                      <a:r>
                        <a:rPr lang="en-US" sz="16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(response) helps finding partner.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6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The virtual email “door knock.”</a:t>
                      </a: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6446169"/>
                  </a:ext>
                </a:extLst>
              </a:tr>
              <a:tr h="1093798">
                <a:tc>
                  <a:txBody>
                    <a:bodyPr/>
                    <a:lstStyle/>
                    <a:p>
                      <a:pPr marL="0" marR="0" algn="ctr">
                        <a:lnSpc>
                          <a:spcPct val="107000"/>
                        </a:lnSpc>
                        <a:spcBef>
                          <a:spcPts val="1200"/>
                        </a:spcBef>
                        <a:spcAft>
                          <a:spcPts val="0"/>
                        </a:spcAft>
                      </a:pPr>
                      <a:r>
                        <a:rPr lang="en-US"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University Referral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Easiest to make a connection.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Can be effective. Requires time to build relationship.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600" b="1" dirty="0">
                          <a:solidFill>
                            <a:srgbClr val="00009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97" marR="65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411018162"/>
                  </a:ext>
                </a:extLst>
              </a:tr>
            </a:tbl>
          </a:graphicData>
        </a:graphic>
      </p:graphicFrame>
      <p:sp>
        <p:nvSpPr>
          <p:cNvPr id="4" name="Title 7">
            <a:extLst>
              <a:ext uri="{FF2B5EF4-FFF2-40B4-BE49-F238E27FC236}">
                <a16:creationId xmlns:a16="http://schemas.microsoft.com/office/drawing/2014/main" id="{1C116E6D-1CDC-DFE6-7668-39F760619F80}"/>
              </a:ext>
            </a:extLst>
          </p:cNvPr>
          <p:cNvSpPr txBox="1">
            <a:spLocks/>
          </p:cNvSpPr>
          <p:nvPr/>
        </p:nvSpPr>
        <p:spPr>
          <a:xfrm>
            <a:off x="1141412" y="100151"/>
            <a:ext cx="9753600" cy="48985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r>
              <a:rPr lang="en-US" sz="2000" b="1" cap="none" dirty="0">
                <a:solidFill>
                  <a:schemeClr val="tx2"/>
                </a:solidFill>
              </a:rPr>
              <a:t>How to Connect to Faculty Partners for a Global Learning Experience?</a:t>
            </a:r>
          </a:p>
        </p:txBody>
      </p:sp>
    </p:spTree>
    <p:extLst>
      <p:ext uri="{BB962C8B-B14F-4D97-AF65-F5344CB8AC3E}">
        <p14:creationId xmlns:p14="http://schemas.microsoft.com/office/powerpoint/2010/main" val="92272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A9CA4B-63CB-C660-2FAE-77E242E1EB34}"/>
              </a:ext>
            </a:extLst>
          </p:cNvPr>
          <p:cNvSpPr>
            <a:spLocks noGrp="1"/>
          </p:cNvSpPr>
          <p:nvPr>
            <p:ph type="subTitle" idx="1"/>
          </p:nvPr>
        </p:nvSpPr>
        <p:spPr>
          <a:xfrm>
            <a:off x="1217612" y="762000"/>
            <a:ext cx="9982198" cy="5715000"/>
          </a:xfrm>
        </p:spPr>
        <p:txBody>
          <a:bodyPr/>
          <a:lstStyle/>
          <a:p>
            <a:r>
              <a:rPr lang="en-US" b="1" dirty="0">
                <a:solidFill>
                  <a:srgbClr val="0070C0"/>
                </a:solidFill>
              </a:rPr>
              <a:t>Brazil</a:t>
            </a:r>
            <a:r>
              <a:rPr lang="en-US" dirty="0"/>
              <a:t> – University Referral</a:t>
            </a:r>
          </a:p>
          <a:p>
            <a:endParaRPr lang="en-US" dirty="0"/>
          </a:p>
          <a:p>
            <a:r>
              <a:rPr lang="en-US" b="1" dirty="0">
                <a:solidFill>
                  <a:srgbClr val="0070C0"/>
                </a:solidFill>
              </a:rPr>
              <a:t>Greece </a:t>
            </a:r>
            <a:r>
              <a:rPr lang="en-US" dirty="0"/>
              <a:t>– Targeted Research and visit during conference.</a:t>
            </a:r>
          </a:p>
          <a:p>
            <a:r>
              <a:rPr lang="en-US" b="1" dirty="0">
                <a:solidFill>
                  <a:srgbClr val="0070C0"/>
                </a:solidFill>
              </a:rPr>
              <a:t>Lesvos</a:t>
            </a:r>
            <a:r>
              <a:rPr lang="en-US" dirty="0"/>
              <a:t> – Targeted Research</a:t>
            </a:r>
          </a:p>
          <a:p>
            <a:endParaRPr lang="en-US" dirty="0"/>
          </a:p>
          <a:p>
            <a:r>
              <a:rPr lang="en-US" b="1" dirty="0">
                <a:solidFill>
                  <a:srgbClr val="0070C0"/>
                </a:solidFill>
              </a:rPr>
              <a:t>Japan </a:t>
            </a:r>
            <a:r>
              <a:rPr lang="en-US" dirty="0"/>
              <a:t>– Referral from Partner (inactive)</a:t>
            </a:r>
          </a:p>
          <a:p>
            <a:endParaRPr lang="en-US" dirty="0"/>
          </a:p>
          <a:p>
            <a:r>
              <a:rPr lang="en-US" b="1" dirty="0">
                <a:solidFill>
                  <a:srgbClr val="0070C0"/>
                </a:solidFill>
              </a:rPr>
              <a:t>France</a:t>
            </a:r>
            <a:r>
              <a:rPr lang="en-US" dirty="0"/>
              <a:t> – IVEC Conference 2021 (plus Embassy)</a:t>
            </a:r>
          </a:p>
          <a:p>
            <a:endParaRPr lang="en-US" dirty="0"/>
          </a:p>
          <a:p>
            <a:r>
              <a:rPr lang="en-US" b="1" dirty="0">
                <a:solidFill>
                  <a:srgbClr val="0070C0"/>
                </a:solidFill>
              </a:rPr>
              <a:t>Italy</a:t>
            </a:r>
            <a:r>
              <a:rPr lang="en-US" dirty="0"/>
              <a:t> – (First Partner)- Existing Contact from Fulbright </a:t>
            </a:r>
          </a:p>
          <a:p>
            <a:r>
              <a:rPr lang="en-US" b="1" dirty="0">
                <a:solidFill>
                  <a:srgbClr val="0070C0"/>
                </a:solidFill>
              </a:rPr>
              <a:t>Italy</a:t>
            </a:r>
            <a:r>
              <a:rPr lang="en-US" dirty="0"/>
              <a:t> – Referral from Partner</a:t>
            </a:r>
          </a:p>
          <a:p>
            <a:endParaRPr lang="en-US" dirty="0"/>
          </a:p>
          <a:p>
            <a:r>
              <a:rPr lang="en-US" b="1" dirty="0">
                <a:solidFill>
                  <a:srgbClr val="0070C0"/>
                </a:solidFill>
              </a:rPr>
              <a:t>Morocco</a:t>
            </a:r>
            <a:r>
              <a:rPr lang="en-US" dirty="0"/>
              <a:t> – IVEC Conference 2022 (newest partner)</a:t>
            </a:r>
          </a:p>
          <a:p>
            <a:endParaRPr lang="en-US" dirty="0"/>
          </a:p>
          <a:p>
            <a:r>
              <a:rPr lang="en-US" b="1" dirty="0">
                <a:solidFill>
                  <a:srgbClr val="0070C0"/>
                </a:solidFill>
              </a:rPr>
              <a:t>Navajo Nation </a:t>
            </a:r>
            <a:r>
              <a:rPr lang="en-US" dirty="0"/>
              <a:t>– Targeted Research – email</a:t>
            </a:r>
          </a:p>
          <a:p>
            <a:endParaRPr lang="en-US" dirty="0"/>
          </a:p>
          <a:p>
            <a:r>
              <a:rPr lang="en-US" b="1" dirty="0">
                <a:solidFill>
                  <a:srgbClr val="0070C0"/>
                </a:solidFill>
              </a:rPr>
              <a:t>Netherlands</a:t>
            </a:r>
            <a:r>
              <a:rPr lang="en-US" dirty="0"/>
              <a:t> – Research Conference (Discipline)</a:t>
            </a:r>
          </a:p>
          <a:p>
            <a:endParaRPr lang="en-US" dirty="0"/>
          </a:p>
          <a:p>
            <a:r>
              <a:rPr lang="en-US" b="1" dirty="0">
                <a:solidFill>
                  <a:srgbClr val="0070C0"/>
                </a:solidFill>
              </a:rPr>
              <a:t>Spain</a:t>
            </a:r>
            <a:r>
              <a:rPr lang="en-US" dirty="0"/>
              <a:t> – Research Conference (Discipline)</a:t>
            </a:r>
          </a:p>
          <a:p>
            <a:endParaRPr lang="en-US" dirty="0"/>
          </a:p>
          <a:p>
            <a:endParaRPr lang="en-US" dirty="0"/>
          </a:p>
        </p:txBody>
      </p:sp>
      <p:sp>
        <p:nvSpPr>
          <p:cNvPr id="4" name="TextBox 3">
            <a:extLst>
              <a:ext uri="{FF2B5EF4-FFF2-40B4-BE49-F238E27FC236}">
                <a16:creationId xmlns:a16="http://schemas.microsoft.com/office/drawing/2014/main" id="{B782E32A-BB62-6BBC-5CC5-2AF35320B656}"/>
              </a:ext>
            </a:extLst>
          </p:cNvPr>
          <p:cNvSpPr txBox="1"/>
          <p:nvPr/>
        </p:nvSpPr>
        <p:spPr>
          <a:xfrm>
            <a:off x="1293812" y="152400"/>
            <a:ext cx="7388561" cy="424732"/>
          </a:xfrm>
          <a:prstGeom prst="rect">
            <a:avLst/>
          </a:prstGeom>
          <a:noFill/>
        </p:spPr>
        <p:txBody>
          <a:bodyPr wrap="none" rtlCol="0">
            <a:spAutoFit/>
          </a:bodyPr>
          <a:lstStyle/>
          <a:p>
            <a:pPr>
              <a:lnSpc>
                <a:spcPct val="90000"/>
              </a:lnSpc>
            </a:pPr>
            <a:r>
              <a:rPr lang="en-US" sz="2400" b="1" dirty="0">
                <a:solidFill>
                  <a:srgbClr val="7030A0"/>
                </a:solidFill>
              </a:rPr>
              <a:t>GLE Team (9 countries, 5 continents, 11 partners)</a:t>
            </a:r>
          </a:p>
        </p:txBody>
      </p:sp>
    </p:spTree>
    <p:extLst>
      <p:ext uri="{BB962C8B-B14F-4D97-AF65-F5344CB8AC3E}">
        <p14:creationId xmlns:p14="http://schemas.microsoft.com/office/powerpoint/2010/main" val="4027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0412" y="145257"/>
            <a:ext cx="11717171" cy="715962"/>
          </a:xfrm>
        </p:spPr>
        <p:txBody>
          <a:bodyPr anchor="b">
            <a:normAutofit fontScale="90000"/>
          </a:bodyPr>
          <a:lstStyle/>
          <a:p>
            <a:r>
              <a:rPr lang="en-US" b="1" dirty="0">
                <a:solidFill>
                  <a:schemeClr val="accent1">
                    <a:lumMod val="75000"/>
                  </a:schemeClr>
                </a:solidFill>
              </a:rPr>
              <a:t> </a:t>
            </a:r>
            <a:br>
              <a:rPr lang="en-US" b="1" dirty="0">
                <a:solidFill>
                  <a:schemeClr val="accent1">
                    <a:lumMod val="75000"/>
                  </a:schemeClr>
                </a:solidFill>
              </a:rPr>
            </a:br>
            <a:r>
              <a:rPr lang="en-US" b="1" dirty="0">
                <a:solidFill>
                  <a:srgbClr val="0070C0"/>
                </a:solidFill>
              </a:rPr>
              <a:t>Depaul Global Learning Experience (GLE)</a:t>
            </a:r>
          </a:p>
        </p:txBody>
      </p:sp>
      <p:sp>
        <p:nvSpPr>
          <p:cNvPr id="71" name="Content Placeholder 2">
            <a:extLst>
              <a:ext uri="{FF2B5EF4-FFF2-40B4-BE49-F238E27FC236}">
                <a16:creationId xmlns:a16="http://schemas.microsoft.com/office/drawing/2014/main" id="{54A5B77F-F544-4A57-A2C3-104B074A1B6B}"/>
              </a:ext>
            </a:extLst>
          </p:cNvPr>
          <p:cNvSpPr>
            <a:spLocks noGrp="1"/>
          </p:cNvSpPr>
          <p:nvPr>
            <p:ph sz="half" idx="1"/>
          </p:nvPr>
        </p:nvSpPr>
        <p:spPr>
          <a:xfrm>
            <a:off x="227012" y="1143000"/>
            <a:ext cx="4114800" cy="5211762"/>
          </a:xfrm>
        </p:spPr>
        <p:txBody>
          <a:bodyPr>
            <a:normAutofit fontScale="92500"/>
          </a:bodyPr>
          <a:lstStyle/>
          <a:p>
            <a:pPr marL="502920" indent="-457200">
              <a:buAutoNum type="arabicPeriod"/>
            </a:pPr>
            <a:r>
              <a:rPr lang="en-US" sz="1800" b="1" dirty="0">
                <a:solidFill>
                  <a:schemeClr val="tx2"/>
                </a:solidFill>
              </a:rPr>
              <a:t>Intercultural Self-Awareness Assessment</a:t>
            </a:r>
          </a:p>
          <a:p>
            <a:pPr marL="502920" indent="-457200">
              <a:buAutoNum type="arabicPeriod"/>
            </a:pPr>
            <a:endParaRPr lang="en-US" sz="1800" b="1" dirty="0"/>
          </a:p>
          <a:p>
            <a:pPr marL="502920" indent="-457200">
              <a:buAutoNum type="arabicPeriod"/>
            </a:pPr>
            <a:r>
              <a:rPr lang="en-US" sz="1800" b="1" dirty="0">
                <a:solidFill>
                  <a:schemeClr val="tx2"/>
                </a:solidFill>
              </a:rPr>
              <a:t>Icebreaker (Student Meeting 1)</a:t>
            </a:r>
          </a:p>
          <a:p>
            <a:pPr marL="502920" indent="-457200">
              <a:buAutoNum type="arabicPeriod"/>
            </a:pPr>
            <a:endParaRPr lang="en-US" sz="1800" b="1" dirty="0">
              <a:solidFill>
                <a:schemeClr val="tx2"/>
              </a:solidFill>
            </a:endParaRPr>
          </a:p>
          <a:p>
            <a:pPr marL="502920" indent="-457200">
              <a:buAutoNum type="arabicPeriod"/>
            </a:pPr>
            <a:r>
              <a:rPr lang="en-US" sz="1800" b="1" dirty="0">
                <a:solidFill>
                  <a:schemeClr val="tx2"/>
                </a:solidFill>
              </a:rPr>
              <a:t>Environmental Worldviews    (Student Meeting 2) </a:t>
            </a:r>
          </a:p>
          <a:p>
            <a:pPr marL="45720" indent="0">
              <a:buNone/>
            </a:pPr>
            <a:endParaRPr lang="en-US" sz="1800" b="1" dirty="0">
              <a:solidFill>
                <a:schemeClr val="tx2"/>
              </a:solidFill>
            </a:endParaRPr>
          </a:p>
          <a:p>
            <a:pPr marL="45720" indent="0">
              <a:buNone/>
            </a:pPr>
            <a:r>
              <a:rPr lang="en-US" sz="1800" b="1" dirty="0">
                <a:solidFill>
                  <a:schemeClr val="tx2"/>
                </a:solidFill>
              </a:rPr>
              <a:t>Assignment-Tools for Engagement</a:t>
            </a:r>
          </a:p>
          <a:p>
            <a:pPr marL="45720" indent="0">
              <a:buNone/>
            </a:pPr>
            <a:endParaRPr lang="en-US" sz="1800" dirty="0"/>
          </a:p>
          <a:p>
            <a:pPr marL="45720" indent="0">
              <a:buNone/>
            </a:pPr>
            <a:r>
              <a:rPr lang="en-US" sz="1800" b="1" dirty="0">
                <a:solidFill>
                  <a:srgbClr val="7030A0"/>
                </a:solidFill>
              </a:rPr>
              <a:t>**Training faculty is critical.</a:t>
            </a:r>
          </a:p>
          <a:p>
            <a:pPr marL="45720" indent="0">
              <a:buNone/>
            </a:pPr>
            <a:r>
              <a:rPr lang="en-US" sz="1800" b="1" dirty="0">
                <a:solidFill>
                  <a:srgbClr val="7030A0"/>
                </a:solidFill>
              </a:rPr>
              <a:t>**Building and maintaining faculty 	partners is fundamental.</a:t>
            </a:r>
          </a:p>
          <a:p>
            <a:pPr marL="45720" indent="0">
              <a:buNone/>
            </a:pPr>
            <a:endParaRPr lang="en-US" dirty="0"/>
          </a:p>
          <a:p>
            <a:pPr marL="45720" indent="0">
              <a:buNone/>
            </a:pPr>
            <a:endParaRPr lang="en-US" dirty="0"/>
          </a:p>
        </p:txBody>
      </p:sp>
      <p:pic>
        <p:nvPicPr>
          <p:cNvPr id="3" name="Picture 2" descr="DePaul GLE picture with a map outlining all the countries where GLE programs are occurring.">
            <a:extLst>
              <a:ext uri="{FF2B5EF4-FFF2-40B4-BE49-F238E27FC236}">
                <a16:creationId xmlns:a16="http://schemas.microsoft.com/office/drawing/2014/main" id="{D7BB3D6B-91DA-C38C-CBC7-5D033606C248}"/>
              </a:ext>
            </a:extLst>
          </p:cNvPr>
          <p:cNvPicPr>
            <a:picLocks noChangeAspect="1"/>
          </p:cNvPicPr>
          <p:nvPr/>
        </p:nvPicPr>
        <p:blipFill>
          <a:blip r:embed="rId3"/>
          <a:stretch>
            <a:fillRect/>
          </a:stretch>
        </p:blipFill>
        <p:spPr>
          <a:xfrm>
            <a:off x="4474239" y="1143000"/>
            <a:ext cx="7357997" cy="4038600"/>
          </a:xfrm>
          <a:prstGeom prst="rect">
            <a:avLst/>
          </a:prstGeom>
        </p:spPr>
      </p:pic>
      <p:pic>
        <p:nvPicPr>
          <p:cNvPr id="8" name="Picture 7" descr="reporting of data on programs across globe by DePaul on GLE.  Includes 218 GLEs implemented, 2648 students, 338 faculty trained, 80 funded projects, 2 awards.">
            <a:extLst>
              <a:ext uri="{FF2B5EF4-FFF2-40B4-BE49-F238E27FC236}">
                <a16:creationId xmlns:a16="http://schemas.microsoft.com/office/drawing/2014/main" id="{2190CAEB-6D18-FA08-9049-9CAB426DDD7B}"/>
              </a:ext>
            </a:extLst>
          </p:cNvPr>
          <p:cNvPicPr>
            <a:picLocks noChangeAspect="1"/>
          </p:cNvPicPr>
          <p:nvPr/>
        </p:nvPicPr>
        <p:blipFill>
          <a:blip r:embed="rId4"/>
          <a:stretch>
            <a:fillRect/>
          </a:stretch>
        </p:blipFill>
        <p:spPr>
          <a:xfrm>
            <a:off x="4509986" y="5402097"/>
            <a:ext cx="7205595" cy="1181265"/>
          </a:xfrm>
          <a:prstGeom prst="rect">
            <a:avLst/>
          </a:prstGeom>
        </p:spPr>
      </p:pic>
    </p:spTree>
    <p:extLst>
      <p:ext uri="{BB962C8B-B14F-4D97-AF65-F5344CB8AC3E}">
        <p14:creationId xmlns:p14="http://schemas.microsoft.com/office/powerpoint/2010/main" val="410579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7000">
              <a:schemeClr val="bg1"/>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26A66F-1906-F560-F5C4-73AC0E267157}"/>
              </a:ext>
            </a:extLst>
          </p:cNvPr>
          <p:cNvSpPr txBox="1"/>
          <p:nvPr/>
        </p:nvSpPr>
        <p:spPr>
          <a:xfrm>
            <a:off x="227012" y="196435"/>
            <a:ext cx="8534400" cy="5355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Preparing Global Learners at Home</a:t>
            </a:r>
          </a:p>
        </p:txBody>
      </p:sp>
      <p:sp>
        <p:nvSpPr>
          <p:cNvPr id="4" name="Content Placeholder 3" descr="Slide includes steps for preparing global partners at home:&#10;1. INtercultural self-awareness assessment&#10;2. icebreaker meeting 1&#10;3. NEP&#10;4. Analysis&#10;6, Reflection">
            <a:extLst>
              <a:ext uri="{FF2B5EF4-FFF2-40B4-BE49-F238E27FC236}">
                <a16:creationId xmlns:a16="http://schemas.microsoft.com/office/drawing/2014/main" id="{CC5BE270-AB4C-F7E8-EAE2-5F694D4A7B7B}"/>
              </a:ext>
            </a:extLst>
          </p:cNvPr>
          <p:cNvSpPr>
            <a:spLocks noGrp="1"/>
          </p:cNvSpPr>
          <p:nvPr>
            <p:ph idx="1"/>
          </p:nvPr>
        </p:nvSpPr>
        <p:spPr>
          <a:xfrm>
            <a:off x="519835" y="2301584"/>
            <a:ext cx="6248398" cy="3337216"/>
          </a:xfrm>
        </p:spPr>
        <p:style>
          <a:lnRef idx="2">
            <a:schemeClr val="accent1"/>
          </a:lnRef>
          <a:fillRef idx="1">
            <a:schemeClr val="lt1"/>
          </a:fillRef>
          <a:effectRef idx="0">
            <a:schemeClr val="accent1"/>
          </a:effectRef>
          <a:fontRef idx="minor">
            <a:schemeClr val="dk1"/>
          </a:fontRef>
        </p:style>
        <p:txBody>
          <a:bodyPr/>
          <a:lstStyle/>
          <a:p>
            <a:r>
              <a:rPr lang="en-US" b="1" dirty="0">
                <a:solidFill>
                  <a:schemeClr val="tx2"/>
                </a:solidFill>
                <a:latin typeface="Calibri" panose="020F0502020204030204" pitchFamily="34" charset="0"/>
                <a:cs typeface="Calibri" panose="020F0502020204030204" pitchFamily="34" charset="0"/>
              </a:rPr>
              <a:t>1. Intercultural Self-Awareness Assessments </a:t>
            </a:r>
          </a:p>
          <a:p>
            <a:r>
              <a:rPr lang="en-US" b="1" dirty="0">
                <a:solidFill>
                  <a:schemeClr val="tx2"/>
                </a:solidFill>
                <a:latin typeface="Calibri" panose="020F0502020204030204" pitchFamily="34" charset="0"/>
                <a:cs typeface="Calibri" panose="020F0502020204030204" pitchFamily="34" charset="0"/>
              </a:rPr>
              <a:t>2. Icebreaker Meeting 1</a:t>
            </a:r>
          </a:p>
          <a:p>
            <a:r>
              <a:rPr lang="en-US" b="1" dirty="0">
                <a:solidFill>
                  <a:schemeClr val="tx2"/>
                </a:solidFill>
                <a:latin typeface="Calibri" panose="020F0502020204030204" pitchFamily="34" charset="0"/>
                <a:cs typeface="Calibri" panose="020F0502020204030204" pitchFamily="34" charset="0"/>
              </a:rPr>
              <a:t>3. New Ecological Paradigm (NEP) Meeting 2</a:t>
            </a:r>
          </a:p>
          <a:p>
            <a:r>
              <a:rPr lang="en-US" b="1" dirty="0">
                <a:solidFill>
                  <a:schemeClr val="tx2"/>
                </a:solidFill>
                <a:latin typeface="Calibri" panose="020F0502020204030204" pitchFamily="34" charset="0"/>
                <a:cs typeface="Calibri" panose="020F0502020204030204" pitchFamily="34" charset="0"/>
              </a:rPr>
              <a:t>4. Engaging Assignment with Global Peers</a:t>
            </a:r>
          </a:p>
          <a:p>
            <a:r>
              <a:rPr lang="en-US" b="1" dirty="0">
                <a:solidFill>
                  <a:schemeClr val="tx2"/>
                </a:solidFill>
                <a:latin typeface="Calibri" panose="020F0502020204030204" pitchFamily="34" charset="0"/>
                <a:cs typeface="Calibri" panose="020F0502020204030204" pitchFamily="34" charset="0"/>
              </a:rPr>
              <a:t>5. Analysis</a:t>
            </a:r>
          </a:p>
          <a:p>
            <a:r>
              <a:rPr lang="en-US" b="1" dirty="0">
                <a:solidFill>
                  <a:schemeClr val="tx2"/>
                </a:solidFill>
                <a:latin typeface="Calibri" panose="020F0502020204030204" pitchFamily="34" charset="0"/>
                <a:cs typeface="Calibri" panose="020F0502020204030204" pitchFamily="34" charset="0"/>
              </a:rPr>
              <a:t>6. Reflection</a:t>
            </a:r>
          </a:p>
        </p:txBody>
      </p:sp>
      <p:sp>
        <p:nvSpPr>
          <p:cNvPr id="2" name="Rectangle 1">
            <a:extLst>
              <a:ext uri="{FF2B5EF4-FFF2-40B4-BE49-F238E27FC236}">
                <a16:creationId xmlns:a16="http://schemas.microsoft.com/office/drawing/2014/main" id="{9AEA7435-462F-0593-0CFD-DA3C34FED916}"/>
              </a:ext>
            </a:extLst>
          </p:cNvPr>
          <p:cNvSpPr/>
          <p:nvPr/>
        </p:nvSpPr>
        <p:spPr>
          <a:xfrm>
            <a:off x="8761412" y="2667000"/>
            <a:ext cx="1752599" cy="1688271"/>
          </a:xfrm>
          <a:prstGeom prst="rect">
            <a:avLst/>
          </a:prstGeom>
          <a:noFill/>
          <a:ln w="7620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Scaffolding</a:t>
            </a:r>
          </a:p>
        </p:txBody>
      </p:sp>
      <p:sp>
        <p:nvSpPr>
          <p:cNvPr id="3" name="Oval 2" descr="Includes readings for supporting learner.">
            <a:extLst>
              <a:ext uri="{FF2B5EF4-FFF2-40B4-BE49-F238E27FC236}">
                <a16:creationId xmlns:a16="http://schemas.microsoft.com/office/drawing/2014/main" id="{1D48C3C6-5024-7F85-1AEF-122CC2A77078}"/>
              </a:ext>
            </a:extLst>
          </p:cNvPr>
          <p:cNvSpPr/>
          <p:nvPr/>
        </p:nvSpPr>
        <p:spPr>
          <a:xfrm>
            <a:off x="8456611" y="382362"/>
            <a:ext cx="2057400" cy="1573971"/>
          </a:xfrm>
          <a:prstGeom prst="ellipse">
            <a:avLst/>
          </a:prstGeom>
          <a:solidFill>
            <a:schemeClr val="bg1"/>
          </a:solidFill>
          <a:ln w="7620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Readings</a:t>
            </a:r>
          </a:p>
        </p:txBody>
      </p:sp>
      <p:sp>
        <p:nvSpPr>
          <p:cNvPr id="5" name="Oval 4" descr="Includes critical analysis and reflection. ">
            <a:extLst>
              <a:ext uri="{FF2B5EF4-FFF2-40B4-BE49-F238E27FC236}">
                <a16:creationId xmlns:a16="http://schemas.microsoft.com/office/drawing/2014/main" id="{7BAD9A42-FA61-1C21-A973-11E12488AAB6}"/>
              </a:ext>
            </a:extLst>
          </p:cNvPr>
          <p:cNvSpPr/>
          <p:nvPr/>
        </p:nvSpPr>
        <p:spPr>
          <a:xfrm>
            <a:off x="7835033" y="5087594"/>
            <a:ext cx="3962400" cy="1573971"/>
          </a:xfrm>
          <a:prstGeom prst="ellipse">
            <a:avLst/>
          </a:prstGeom>
          <a:solidFill>
            <a:schemeClr val="bg1"/>
          </a:solidFill>
          <a:ln w="7620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Critical Analysis and Reflection</a:t>
            </a:r>
          </a:p>
        </p:txBody>
      </p:sp>
      <p:sp>
        <p:nvSpPr>
          <p:cNvPr id="10" name="Arrow: Down 9">
            <a:extLst>
              <a:ext uri="{FF2B5EF4-FFF2-40B4-BE49-F238E27FC236}">
                <a16:creationId xmlns:a16="http://schemas.microsoft.com/office/drawing/2014/main" id="{447C8703-AE74-75D3-7C5E-4F9685C7C9C7}"/>
              </a:ext>
            </a:extLst>
          </p:cNvPr>
          <p:cNvSpPr/>
          <p:nvPr/>
        </p:nvSpPr>
        <p:spPr>
          <a:xfrm>
            <a:off x="9282833" y="1949159"/>
            <a:ext cx="533400" cy="704851"/>
          </a:xfrm>
          <a:prstGeom prst="downArrow">
            <a:avLst/>
          </a:prstGeom>
          <a:solidFill>
            <a:schemeClr val="accent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Arrow: Down 10">
            <a:extLst>
              <a:ext uri="{FF2B5EF4-FFF2-40B4-BE49-F238E27FC236}">
                <a16:creationId xmlns:a16="http://schemas.microsoft.com/office/drawing/2014/main" id="{AEEA3EC3-1904-0D53-F715-75185CC3A7F4}"/>
              </a:ext>
            </a:extLst>
          </p:cNvPr>
          <p:cNvSpPr/>
          <p:nvPr/>
        </p:nvSpPr>
        <p:spPr>
          <a:xfrm>
            <a:off x="9452549" y="4368261"/>
            <a:ext cx="533400" cy="704851"/>
          </a:xfrm>
          <a:prstGeom prst="downArrow">
            <a:avLst/>
          </a:prstGeom>
          <a:solidFill>
            <a:schemeClr val="accent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13" name="Straight Arrow Connector 12">
            <a:extLst>
              <a:ext uri="{FF2B5EF4-FFF2-40B4-BE49-F238E27FC236}">
                <a16:creationId xmlns:a16="http://schemas.microsoft.com/office/drawing/2014/main" id="{EC0062B7-6772-BB33-77FD-0DEA086E2D88}"/>
              </a:ext>
            </a:extLst>
          </p:cNvPr>
          <p:cNvCxnSpPr/>
          <p:nvPr/>
        </p:nvCxnSpPr>
        <p:spPr>
          <a:xfrm flipV="1">
            <a:off x="6844433" y="1600200"/>
            <a:ext cx="1764579" cy="1828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66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8E66-31B1-4073-875F-ADAC7D88EF98}"/>
              </a:ext>
            </a:extLst>
          </p:cNvPr>
          <p:cNvSpPr>
            <a:spLocks noGrp="1"/>
          </p:cNvSpPr>
          <p:nvPr>
            <p:ph type="title"/>
          </p:nvPr>
        </p:nvSpPr>
        <p:spPr>
          <a:xfrm>
            <a:off x="4608535" y="141821"/>
            <a:ext cx="6743677" cy="671921"/>
          </a:xfrm>
        </p:spPr>
        <p:txBody>
          <a:bodyPr>
            <a:normAutofit fontScale="90000"/>
          </a:bodyPr>
          <a:lstStyle/>
          <a:p>
            <a:r>
              <a:rPr lang="en-US" b="1" dirty="0">
                <a:solidFill>
                  <a:srgbClr val="7030A0"/>
                </a:solidFill>
              </a:rPr>
              <a:t>Intercultural competence</a:t>
            </a:r>
          </a:p>
        </p:txBody>
      </p:sp>
      <p:pic>
        <p:nvPicPr>
          <p:cNvPr id="3076" name="Picture 4" descr="avatars of diverse people">
            <a:extLst>
              <a:ext uri="{FF2B5EF4-FFF2-40B4-BE49-F238E27FC236}">
                <a16:creationId xmlns:a16="http://schemas.microsoft.com/office/drawing/2014/main" id="{97D6499E-8B17-4652-86ED-C2153388AE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0812" y="121805"/>
            <a:ext cx="4026683" cy="3078595"/>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6" name="Picture 2" descr="Intercultural Competence crowd source graphic using words.">
            <a:extLst>
              <a:ext uri="{FF2B5EF4-FFF2-40B4-BE49-F238E27FC236}">
                <a16:creationId xmlns:a16="http://schemas.microsoft.com/office/drawing/2014/main" id="{15ECB8B1-805D-487F-ABA0-FC4045E40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4932148"/>
            <a:ext cx="4422198" cy="186601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Empathy inside a circle">
            <a:extLst>
              <a:ext uri="{FF2B5EF4-FFF2-40B4-BE49-F238E27FC236}">
                <a16:creationId xmlns:a16="http://schemas.microsoft.com/office/drawing/2014/main" id="{DAE57B82-94BF-71E4-C7C8-A1274E88D34A}"/>
              </a:ext>
            </a:extLst>
          </p:cNvPr>
          <p:cNvSpPr/>
          <p:nvPr/>
        </p:nvSpPr>
        <p:spPr>
          <a:xfrm>
            <a:off x="4597723" y="1125722"/>
            <a:ext cx="1359090" cy="1160278"/>
          </a:xfrm>
          <a:prstGeom prst="ellipse">
            <a:avLst/>
          </a:prstGeom>
          <a:solidFill>
            <a:srgbClr val="FFFFFF"/>
          </a:solidFill>
          <a:ln w="38100" cap="flat" cmpd="sng" algn="ctr">
            <a:solidFill>
              <a:srgbClr val="172DA6"/>
            </a:solidFill>
            <a:prstDash val="solid"/>
            <a:miter lim="800000"/>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72DA6"/>
                </a:solidFill>
                <a:effectLst/>
                <a:uLnTx/>
                <a:uFillTx/>
                <a:latin typeface="Avenir Next LT Pro Light"/>
                <a:ea typeface="+mn-ea"/>
                <a:cs typeface="+mn-cs"/>
              </a:rPr>
              <a:t>Empathy</a:t>
            </a:r>
          </a:p>
        </p:txBody>
      </p:sp>
      <p:pic>
        <p:nvPicPr>
          <p:cNvPr id="4" name="Picture 4" descr="Internationalizing the curriculum">
            <a:extLst>
              <a:ext uri="{FF2B5EF4-FFF2-40B4-BE49-F238E27FC236}">
                <a16:creationId xmlns:a16="http://schemas.microsoft.com/office/drawing/2014/main" id="{B3B2E890-A948-CD71-82F5-9C6EDE729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2412" y="5438775"/>
            <a:ext cx="2857500" cy="11906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descr="Intercultural skills&#10;Develop own intercultural behaviors from communication to management styles. Develop intercultural competency and required skills.">
            <a:extLst>
              <a:ext uri="{FF2B5EF4-FFF2-40B4-BE49-F238E27FC236}">
                <a16:creationId xmlns:a16="http://schemas.microsoft.com/office/drawing/2014/main" id="{B8ECE624-388F-D861-36D6-1B2D10682FAC}"/>
              </a:ext>
            </a:extLst>
          </p:cNvPr>
          <p:cNvSpPr txBox="1"/>
          <p:nvPr/>
        </p:nvSpPr>
        <p:spPr>
          <a:xfrm>
            <a:off x="4875212" y="4602746"/>
            <a:ext cx="4057263" cy="1255728"/>
          </a:xfrm>
          <a:prstGeom prst="rect">
            <a:avLst/>
          </a:prstGeom>
          <a:solidFill>
            <a:srgbClr val="CCECFF"/>
          </a:solidFill>
        </p:spPr>
        <p:txBody>
          <a:bodyPr wrap="square" rtlCol="0">
            <a:spAutoFit/>
          </a:bodyPr>
          <a:lstStyle/>
          <a:p>
            <a:pPr algn="ctr">
              <a:lnSpc>
                <a:spcPct val="90000"/>
              </a:lnSpc>
            </a:pPr>
            <a:r>
              <a:rPr lang="en-US" sz="2000" b="1" dirty="0">
                <a:solidFill>
                  <a:srgbClr val="545454"/>
                </a:solidFill>
                <a:latin typeface="Arial" panose="020B0604020202020204" pitchFamily="34" charset="0"/>
                <a:cs typeface="Arial" panose="020B0604020202020204" pitchFamily="34" charset="0"/>
              </a:rPr>
              <a:t>Intercultural Skills</a:t>
            </a:r>
          </a:p>
          <a:p>
            <a:pPr algn="ctr">
              <a:lnSpc>
                <a:spcPct val="90000"/>
              </a:lnSpc>
            </a:pPr>
            <a:r>
              <a:rPr lang="en-US" sz="1600" dirty="0">
                <a:solidFill>
                  <a:srgbClr val="545454"/>
                </a:solidFill>
                <a:latin typeface="Arial" panose="020B0604020202020204" pitchFamily="34" charset="0"/>
                <a:cs typeface="Arial" panose="020B0604020202020204" pitchFamily="34" charset="0"/>
              </a:rPr>
              <a:t>Develop own intercultural behaviors, from communication to management styles</a:t>
            </a:r>
          </a:p>
          <a:p>
            <a:pPr algn="ctr">
              <a:lnSpc>
                <a:spcPct val="90000"/>
              </a:lnSpc>
            </a:pPr>
            <a:r>
              <a:rPr lang="en-US" sz="1600" dirty="0">
                <a:solidFill>
                  <a:srgbClr val="545454"/>
                </a:solidFill>
                <a:latin typeface="Arial" panose="020B0604020202020204" pitchFamily="34" charset="0"/>
                <a:cs typeface="Arial" panose="020B0604020202020204" pitchFamily="34" charset="0"/>
              </a:rPr>
              <a:t>Develop intercultural competency and required skills</a:t>
            </a:r>
          </a:p>
        </p:txBody>
      </p:sp>
      <p:sp>
        <p:nvSpPr>
          <p:cNvPr id="8" name="CaixaDeTexto 7" descr="Intercultural adaptability&#10;linking theory and new skill to own practice. Adapt your own behavior in culturally appropriate way.">
            <a:extLst>
              <a:ext uri="{FF2B5EF4-FFF2-40B4-BE49-F238E27FC236}">
                <a16:creationId xmlns:a16="http://schemas.microsoft.com/office/drawing/2014/main" id="{56E91D0B-CF69-E89B-0691-D85FC6B1CEC7}"/>
              </a:ext>
            </a:extLst>
          </p:cNvPr>
          <p:cNvSpPr txBox="1"/>
          <p:nvPr/>
        </p:nvSpPr>
        <p:spPr>
          <a:xfrm>
            <a:off x="6225309" y="3155910"/>
            <a:ext cx="4057263" cy="1034129"/>
          </a:xfrm>
          <a:prstGeom prst="rect">
            <a:avLst/>
          </a:prstGeom>
          <a:solidFill>
            <a:srgbClr val="CC99FF"/>
          </a:solidFill>
        </p:spPr>
        <p:txBody>
          <a:bodyPr wrap="square" rtlCol="0">
            <a:spAutoFit/>
          </a:bodyPr>
          <a:lstStyle/>
          <a:p>
            <a:pPr algn="ctr">
              <a:lnSpc>
                <a:spcPct val="90000"/>
              </a:lnSpc>
            </a:pPr>
            <a:r>
              <a:rPr lang="en-US" sz="2000" b="1" dirty="0">
                <a:solidFill>
                  <a:srgbClr val="545454"/>
                </a:solidFill>
                <a:latin typeface="Arial" panose="020B0604020202020204" pitchFamily="34" charset="0"/>
                <a:cs typeface="Arial" panose="020B0604020202020204" pitchFamily="34" charset="0"/>
              </a:rPr>
              <a:t>Intercultural Adaptability</a:t>
            </a:r>
          </a:p>
          <a:p>
            <a:pPr algn="ctr">
              <a:lnSpc>
                <a:spcPct val="90000"/>
              </a:lnSpc>
            </a:pPr>
            <a:r>
              <a:rPr lang="en-US" sz="1600" dirty="0">
                <a:solidFill>
                  <a:srgbClr val="545454"/>
                </a:solidFill>
                <a:latin typeface="Arial" panose="020B0604020202020204" pitchFamily="34" charset="0"/>
                <a:cs typeface="Arial" panose="020B0604020202020204" pitchFamily="34" charset="0"/>
              </a:rPr>
              <a:t>Linking theory &amp; new skills to own practice</a:t>
            </a:r>
          </a:p>
          <a:p>
            <a:pPr algn="ctr">
              <a:lnSpc>
                <a:spcPct val="90000"/>
              </a:lnSpc>
            </a:pPr>
            <a:r>
              <a:rPr lang="en-US" sz="1600" dirty="0">
                <a:solidFill>
                  <a:srgbClr val="545454"/>
                </a:solidFill>
                <a:latin typeface="Arial" panose="020B0604020202020204" pitchFamily="34" charset="0"/>
                <a:cs typeface="Arial" panose="020B0604020202020204" pitchFamily="34" charset="0"/>
              </a:rPr>
              <a:t>Adapt your own behavior in culturally appropriate way</a:t>
            </a:r>
          </a:p>
        </p:txBody>
      </p:sp>
      <p:sp>
        <p:nvSpPr>
          <p:cNvPr id="9" name="CaixaDeTexto 8" descr="INercultural compentace&#10;&#10;being more effect in international interactions through a better informed frame of reference and appropriately adapted communication  management styles.">
            <a:extLst>
              <a:ext uri="{FF2B5EF4-FFF2-40B4-BE49-F238E27FC236}">
                <a16:creationId xmlns:a16="http://schemas.microsoft.com/office/drawing/2014/main" id="{397E45EC-0166-09D3-3C26-F0BD133F5607}"/>
              </a:ext>
            </a:extLst>
          </p:cNvPr>
          <p:cNvSpPr txBox="1"/>
          <p:nvPr/>
        </p:nvSpPr>
        <p:spPr>
          <a:xfrm>
            <a:off x="7368309" y="1509350"/>
            <a:ext cx="4285863" cy="1255728"/>
          </a:xfrm>
          <a:prstGeom prst="rect">
            <a:avLst/>
          </a:prstGeom>
          <a:solidFill>
            <a:srgbClr val="FF99FF"/>
          </a:solidFill>
        </p:spPr>
        <p:txBody>
          <a:bodyPr wrap="square" rtlCol="0">
            <a:spAutoFit/>
          </a:bodyPr>
          <a:lstStyle/>
          <a:p>
            <a:pPr algn="ctr">
              <a:lnSpc>
                <a:spcPct val="90000"/>
              </a:lnSpc>
            </a:pPr>
            <a:r>
              <a:rPr lang="en-US" sz="2000" b="1" dirty="0">
                <a:solidFill>
                  <a:srgbClr val="545454"/>
                </a:solidFill>
                <a:latin typeface="Arial" panose="020B0604020202020204" pitchFamily="34" charset="0"/>
                <a:cs typeface="Arial" panose="020B0604020202020204" pitchFamily="34" charset="0"/>
              </a:rPr>
              <a:t>Intercultural Competence</a:t>
            </a:r>
          </a:p>
          <a:p>
            <a:pPr algn="ctr">
              <a:lnSpc>
                <a:spcPct val="90000"/>
              </a:lnSpc>
            </a:pPr>
            <a:r>
              <a:rPr lang="en-US" sz="1600" dirty="0">
                <a:solidFill>
                  <a:srgbClr val="545454"/>
                </a:solidFill>
                <a:latin typeface="Arial" panose="020B0604020202020204" pitchFamily="34" charset="0"/>
                <a:cs typeface="Arial" panose="020B0604020202020204" pitchFamily="34" charset="0"/>
              </a:rPr>
              <a:t>Being more effective in intercultural interactions through a better-informed frame of reference and appropriately adapted communication management styles</a:t>
            </a:r>
          </a:p>
        </p:txBody>
      </p:sp>
      <p:sp>
        <p:nvSpPr>
          <p:cNvPr id="10" name="Seta: Dobrada 9">
            <a:extLst>
              <a:ext uri="{FF2B5EF4-FFF2-40B4-BE49-F238E27FC236}">
                <a16:creationId xmlns:a16="http://schemas.microsoft.com/office/drawing/2014/main" id="{C2815706-6B75-DBC8-349F-04D6F31E8D18}"/>
              </a:ext>
            </a:extLst>
          </p:cNvPr>
          <p:cNvSpPr/>
          <p:nvPr/>
        </p:nvSpPr>
        <p:spPr>
          <a:xfrm>
            <a:off x="5252386" y="3505200"/>
            <a:ext cx="773969" cy="914400"/>
          </a:xfrm>
          <a:prstGeom prst="bentArrow">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sz="2400">
              <a:solidFill>
                <a:srgbClr val="545454"/>
              </a:solidFill>
              <a:latin typeface="Century Gothic"/>
            </a:endParaRPr>
          </a:p>
        </p:txBody>
      </p:sp>
      <p:sp>
        <p:nvSpPr>
          <p:cNvPr id="11" name="Seta: Dobrada 10">
            <a:extLst>
              <a:ext uri="{FF2B5EF4-FFF2-40B4-BE49-F238E27FC236}">
                <a16:creationId xmlns:a16="http://schemas.microsoft.com/office/drawing/2014/main" id="{29E03A77-97E4-8656-8F79-94CABEFC2312}"/>
              </a:ext>
            </a:extLst>
          </p:cNvPr>
          <p:cNvSpPr/>
          <p:nvPr/>
        </p:nvSpPr>
        <p:spPr>
          <a:xfrm>
            <a:off x="6473645" y="1981200"/>
            <a:ext cx="773969" cy="914400"/>
          </a:xfrm>
          <a:prstGeom prst="bentArrow">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sz="2400">
              <a:solidFill>
                <a:srgbClr val="545454"/>
              </a:solidFill>
              <a:latin typeface="Century Gothic"/>
            </a:endParaRPr>
          </a:p>
        </p:txBody>
      </p:sp>
      <p:grpSp>
        <p:nvGrpSpPr>
          <p:cNvPr id="15" name="Group 14" descr="Have empathy, patience, and seek to understand while engaging wiht others.">
            <a:extLst>
              <a:ext uri="{FF2B5EF4-FFF2-40B4-BE49-F238E27FC236}">
                <a16:creationId xmlns:a16="http://schemas.microsoft.com/office/drawing/2014/main" id="{77831108-05BA-BFA6-3ABB-2B9390A0DA28}"/>
              </a:ext>
            </a:extLst>
          </p:cNvPr>
          <p:cNvGrpSpPr/>
          <p:nvPr/>
        </p:nvGrpSpPr>
        <p:grpSpPr>
          <a:xfrm>
            <a:off x="297870" y="2895600"/>
            <a:ext cx="3553435" cy="1974581"/>
            <a:chOff x="0" y="565520"/>
            <a:chExt cx="3553435" cy="1974581"/>
          </a:xfrm>
        </p:grpSpPr>
        <p:sp>
          <p:nvSpPr>
            <p:cNvPr id="16" name="Rectangle: Rounded Corners 15">
              <a:extLst>
                <a:ext uri="{FF2B5EF4-FFF2-40B4-BE49-F238E27FC236}">
                  <a16:creationId xmlns:a16="http://schemas.microsoft.com/office/drawing/2014/main" id="{E2CE0E6A-47C9-8279-2780-2594122F9C99}"/>
                </a:ext>
              </a:extLst>
            </p:cNvPr>
            <p:cNvSpPr/>
            <p:nvPr/>
          </p:nvSpPr>
          <p:spPr>
            <a:xfrm>
              <a:off x="0" y="565520"/>
              <a:ext cx="3553435" cy="197458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A6337E90-D3D2-F333-BB9A-0249A56C34E8}"/>
                </a:ext>
              </a:extLst>
            </p:cNvPr>
            <p:cNvSpPr txBox="1"/>
            <p:nvPr/>
          </p:nvSpPr>
          <p:spPr>
            <a:xfrm>
              <a:off x="57834" y="623354"/>
              <a:ext cx="3437767" cy="18589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Have empathy, patience, and seek to understanding while engaging with others.</a:t>
              </a:r>
            </a:p>
          </p:txBody>
        </p:sp>
      </p:grpSp>
    </p:spTree>
    <p:extLst>
      <p:ext uri="{BB962C8B-B14F-4D97-AF65-F5344CB8AC3E}">
        <p14:creationId xmlns:p14="http://schemas.microsoft.com/office/powerpoint/2010/main" val="13916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of a building&#10;&#10;Description automatically generated">
            <a:extLst>
              <a:ext uri="{FF2B5EF4-FFF2-40B4-BE49-F238E27FC236}">
                <a16:creationId xmlns:a16="http://schemas.microsoft.com/office/drawing/2014/main" id="{1C96A425-57D9-6236-6818-AB620A136C84}"/>
              </a:ext>
            </a:extLst>
          </p:cNvPr>
          <p:cNvPicPr>
            <a:picLocks noChangeAspect="1"/>
          </p:cNvPicPr>
          <p:nvPr/>
        </p:nvPicPr>
        <p:blipFill>
          <a:blip r:embed="rId3"/>
          <a:stretch>
            <a:fillRect/>
          </a:stretch>
        </p:blipFill>
        <p:spPr>
          <a:xfrm>
            <a:off x="10337402" y="381000"/>
            <a:ext cx="1438275" cy="666750"/>
          </a:xfrm>
          <a:prstGeom prst="rect">
            <a:avLst/>
          </a:prstGeom>
        </p:spPr>
      </p:pic>
      <p:pic>
        <p:nvPicPr>
          <p:cNvPr id="12" name="Picture 11" descr="Logos from NASPAA including:&#10;&#10;The Global Standard in Public Service Education&#10;&#10;NASPA Logo with light blue images of people avatars from around the world.">
            <a:extLst>
              <a:ext uri="{FF2B5EF4-FFF2-40B4-BE49-F238E27FC236}">
                <a16:creationId xmlns:a16="http://schemas.microsoft.com/office/drawing/2014/main" id="{B199C580-554B-0FC7-649F-3F589D4F47FC}"/>
              </a:ext>
            </a:extLst>
          </p:cNvPr>
          <p:cNvPicPr>
            <a:picLocks noChangeAspect="1"/>
          </p:cNvPicPr>
          <p:nvPr/>
        </p:nvPicPr>
        <p:blipFill rotWithShape="1">
          <a:blip r:embed="rId4"/>
          <a:srcRect t="10118"/>
          <a:stretch/>
        </p:blipFill>
        <p:spPr>
          <a:xfrm>
            <a:off x="11112" y="0"/>
            <a:ext cx="9991211" cy="4953000"/>
          </a:xfrm>
          <a:prstGeom prst="rect">
            <a:avLst/>
          </a:prstGeom>
        </p:spPr>
      </p:pic>
      <p:pic>
        <p:nvPicPr>
          <p:cNvPr id="14" name="Picture 13" descr="Logos from NASPAA including:&#10;&#10; NASPAA's two-fold mission is to ensure excellence in education and training for public service and to promote the ideal of public service.&#10;&#10;">
            <a:extLst>
              <a:ext uri="{FF2B5EF4-FFF2-40B4-BE49-F238E27FC236}">
                <a16:creationId xmlns:a16="http://schemas.microsoft.com/office/drawing/2014/main" id="{3ACFD128-544E-FB28-5DE1-58F3A36D1FEE}"/>
              </a:ext>
            </a:extLst>
          </p:cNvPr>
          <p:cNvPicPr>
            <a:picLocks noChangeAspect="1"/>
          </p:cNvPicPr>
          <p:nvPr/>
        </p:nvPicPr>
        <p:blipFill>
          <a:blip r:embed="rId5"/>
          <a:stretch>
            <a:fillRect/>
          </a:stretch>
        </p:blipFill>
        <p:spPr>
          <a:xfrm>
            <a:off x="5599171" y="4724400"/>
            <a:ext cx="6511586" cy="2147889"/>
          </a:xfrm>
          <a:prstGeom prst="rect">
            <a:avLst/>
          </a:prstGeom>
        </p:spPr>
      </p:pic>
      <p:pic>
        <p:nvPicPr>
          <p:cNvPr id="17" name="Picture 16" descr="Address for NASPAA&#10;&#10;NASPAA&#10;1029 Vermont Ave,. NW&#10;Suite 1100&#10;Washington, DC 20005">
            <a:extLst>
              <a:ext uri="{FF2B5EF4-FFF2-40B4-BE49-F238E27FC236}">
                <a16:creationId xmlns:a16="http://schemas.microsoft.com/office/drawing/2014/main" id="{6ED19D64-2E10-515C-449B-29C179BE35F0}"/>
              </a:ext>
            </a:extLst>
          </p:cNvPr>
          <p:cNvPicPr>
            <a:picLocks noChangeAspect="1"/>
          </p:cNvPicPr>
          <p:nvPr/>
        </p:nvPicPr>
        <p:blipFill>
          <a:blip r:embed="rId6"/>
          <a:stretch>
            <a:fillRect/>
          </a:stretch>
        </p:blipFill>
        <p:spPr>
          <a:xfrm>
            <a:off x="11113" y="5334000"/>
            <a:ext cx="5473700" cy="1329043"/>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530561" y="914400"/>
            <a:ext cx="3305883" cy="1752600"/>
          </a:xfrm>
        </p:spPr>
        <p:txBody>
          <a:bodyPr>
            <a:normAutofit/>
          </a:bodyPr>
          <a:lstStyle/>
          <a:p>
            <a:r>
              <a:rPr lang="en-US" sz="2400" b="1" cap="none" dirty="0">
                <a:solidFill>
                  <a:srgbClr val="0070C0"/>
                </a:solidFill>
                <a:latin typeface="Arial" panose="020B0604020202020204" pitchFamily="34" charset="0"/>
                <a:cs typeface="Arial" panose="020B0604020202020204" pitchFamily="34" charset="0"/>
              </a:rPr>
              <a:t>Intercultural Training and Self-Awareness</a:t>
            </a:r>
            <a:br>
              <a:rPr lang="en-US" sz="2400" cap="none" dirty="0">
                <a:solidFill>
                  <a:srgbClr val="0070C0"/>
                </a:solidFill>
                <a:latin typeface="Arial" panose="020B0604020202020204" pitchFamily="34" charset="0"/>
                <a:cs typeface="Arial" panose="020B0604020202020204" pitchFamily="34" charset="0"/>
              </a:rPr>
            </a:br>
            <a:br>
              <a:rPr lang="en-US" sz="2400" cap="none" dirty="0">
                <a:solidFill>
                  <a:srgbClr val="0070C0"/>
                </a:solidFill>
                <a:latin typeface="Arial" panose="020B0604020202020204" pitchFamily="34" charset="0"/>
                <a:cs typeface="Arial" panose="020B0604020202020204" pitchFamily="34" charset="0"/>
              </a:rPr>
            </a:br>
            <a:r>
              <a:rPr lang="en-US" sz="2400" i="1" cap="none" dirty="0">
                <a:solidFill>
                  <a:srgbClr val="0070C0"/>
                </a:solidFill>
                <a:latin typeface="Arial" panose="020B0604020202020204" pitchFamily="34" charset="0"/>
                <a:cs typeface="Arial" panose="020B0604020202020204" pitchFamily="34" charset="0"/>
              </a:rPr>
              <a:t>Before the global exchange</a:t>
            </a:r>
          </a:p>
        </p:txBody>
      </p:sp>
      <p:graphicFrame>
        <p:nvGraphicFramePr>
          <p:cNvPr id="14" name="Content Placeholder 2">
            <a:extLst>
              <a:ext uri="{FF2B5EF4-FFF2-40B4-BE49-F238E27FC236}">
                <a16:creationId xmlns:a16="http://schemas.microsoft.com/office/drawing/2014/main" id="{F5F374D2-ACC2-0F46-B90C-4AECFDFBCCDF}"/>
              </a:ext>
            </a:extLst>
          </p:cNvPr>
          <p:cNvGraphicFramePr>
            <a:graphicFrameLocks noGrp="1"/>
          </p:cNvGraphicFramePr>
          <p:nvPr>
            <p:ph idx="1"/>
            <p:extLst>
              <p:ext uri="{D42A27DB-BD31-4B8C-83A1-F6EECF244321}">
                <p14:modId xmlns:p14="http://schemas.microsoft.com/office/powerpoint/2010/main" val="3289534128"/>
              </p:ext>
            </p:extLst>
          </p:nvPr>
        </p:nvGraphicFramePr>
        <p:xfrm>
          <a:off x="4875212" y="609600"/>
          <a:ext cx="6288588" cy="5446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descr="Empathy in a circle">
            <a:extLst>
              <a:ext uri="{FF2B5EF4-FFF2-40B4-BE49-F238E27FC236}">
                <a16:creationId xmlns:a16="http://schemas.microsoft.com/office/drawing/2014/main" id="{B1C4960D-CD8A-085E-C895-EBAC8405B560}"/>
              </a:ext>
            </a:extLst>
          </p:cNvPr>
          <p:cNvSpPr/>
          <p:nvPr/>
        </p:nvSpPr>
        <p:spPr>
          <a:xfrm>
            <a:off x="852662" y="4191000"/>
            <a:ext cx="2971800" cy="1998478"/>
          </a:xfrm>
          <a:prstGeom prst="ellipse">
            <a:avLst/>
          </a:prstGeom>
          <a:solidFill>
            <a:srgbClr val="FFFFFF"/>
          </a:solidFill>
          <a:ln w="38100" cap="flat" cmpd="sng" algn="ctr">
            <a:solidFill>
              <a:srgbClr val="172DA6"/>
            </a:solidFill>
            <a:prstDash val="solid"/>
            <a:miter lim="800000"/>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72DA6"/>
                </a:solidFill>
                <a:effectLst/>
                <a:uLnTx/>
                <a:uFillTx/>
                <a:latin typeface="Avenir Next LT Pro Light"/>
                <a:ea typeface="+mn-ea"/>
                <a:cs typeface="+mn-cs"/>
              </a:rPr>
              <a:t>Empathy</a:t>
            </a:r>
          </a:p>
        </p:txBody>
      </p:sp>
    </p:spTree>
    <p:extLst>
      <p:ext uri="{BB962C8B-B14F-4D97-AF65-F5344CB8AC3E}">
        <p14:creationId xmlns:p14="http://schemas.microsoft.com/office/powerpoint/2010/main" val="76680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Individualism/Collectivism&#10;High/Low Context&#10;High/Low Power Distance&#10;Time Orientation&#10;Task/Relationship Orientation&#10;Uncertainty Avoidance&#10;Evaluating&#10;Persuading&#10;Leading&#10;Deciding &#10;Trusting&#10;Scheduling&#10;Power&#10;">
            <a:extLst>
              <a:ext uri="{FF2B5EF4-FFF2-40B4-BE49-F238E27FC236}">
                <a16:creationId xmlns:a16="http://schemas.microsoft.com/office/drawing/2014/main" id="{E442EE78-187C-A69E-0133-92DE962E9706}"/>
              </a:ext>
            </a:extLst>
          </p:cNvPr>
          <p:cNvSpPr txBox="1"/>
          <p:nvPr/>
        </p:nvSpPr>
        <p:spPr>
          <a:xfrm>
            <a:off x="8644211" y="1296028"/>
            <a:ext cx="3124200" cy="5561972"/>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Individualism/Collectivism</a:t>
            </a:r>
          </a:p>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High/Low Context</a:t>
            </a:r>
          </a:p>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High/Low Power Distance</a:t>
            </a:r>
          </a:p>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Time Orientation</a:t>
            </a:r>
          </a:p>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Task/Relationship Orientation</a:t>
            </a:r>
          </a:p>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Uncertainty Avoidance</a:t>
            </a:r>
          </a:p>
          <a:p>
            <a:pPr marR="0" lvl="0">
              <a:lnSpc>
                <a:spcPct val="107000"/>
              </a:lnSpc>
              <a:spcBef>
                <a:spcPts val="0"/>
              </a:spcBef>
              <a:spcAft>
                <a:spcPts val="800"/>
              </a:spcAft>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Evaluating</a:t>
            </a:r>
          </a:p>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Persuading</a:t>
            </a:r>
          </a:p>
          <a:p>
            <a:pPr marR="0" lvl="0">
              <a:lnSpc>
                <a:spcPct val="107000"/>
              </a:lnSpc>
              <a:spcBef>
                <a:spcPts val="0"/>
              </a:spcBef>
              <a:spcAft>
                <a:spcPts val="800"/>
              </a:spcAft>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Leading</a:t>
            </a:r>
          </a:p>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Deciding </a:t>
            </a:r>
          </a:p>
          <a:p>
            <a:pPr marR="0" lvl="0">
              <a:lnSpc>
                <a:spcPct val="107000"/>
              </a:lnSpc>
              <a:spcBef>
                <a:spcPts val="0"/>
              </a:spcBef>
              <a:spcAft>
                <a:spcPts val="800"/>
              </a:spcAft>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Trusting</a:t>
            </a:r>
          </a:p>
          <a:p>
            <a:pPr marR="0" lvl="0">
              <a:lnSpc>
                <a:spcPct val="107000"/>
              </a:lnSpc>
              <a:spcBef>
                <a:spcPts val="0"/>
              </a:spcBef>
              <a:spcAft>
                <a:spcPts val="800"/>
              </a:spcAft>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Scheduling</a:t>
            </a:r>
          </a:p>
          <a:p>
            <a:pPr marR="0" lvl="0">
              <a:lnSpc>
                <a:spcPct val="107000"/>
              </a:lnSpc>
              <a:spcBef>
                <a:spcPts val="0"/>
              </a:spcBef>
              <a:spcAft>
                <a:spcPts val="800"/>
              </a:spcAft>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Power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descr="Cultural Taxonomies and Dimensions&#10;&#10;Then a box listing each below">
            <a:extLst>
              <a:ext uri="{FF2B5EF4-FFF2-40B4-BE49-F238E27FC236}">
                <a16:creationId xmlns:a16="http://schemas.microsoft.com/office/drawing/2014/main" id="{E0ED4A78-956A-EAE8-475F-4D6787F98189}"/>
              </a:ext>
            </a:extLst>
          </p:cNvPr>
          <p:cNvSpPr txBox="1"/>
          <p:nvPr/>
        </p:nvSpPr>
        <p:spPr>
          <a:xfrm>
            <a:off x="6856412" y="646855"/>
            <a:ext cx="4876801" cy="461665"/>
          </a:xfrm>
          <a:prstGeom prst="rect">
            <a:avLst/>
          </a:prstGeom>
          <a:noFill/>
        </p:spPr>
        <p:txBody>
          <a:bodyPr wrap="square">
            <a:spAutoFit/>
          </a:bodyPr>
          <a:lstStyle/>
          <a:p>
            <a:r>
              <a:rPr lang="en-US" sz="2400" b="1" i="1" u="sng" dirty="0">
                <a:effectLst/>
                <a:latin typeface="Calibri" panose="020F0502020204030204" pitchFamily="34" charset="0"/>
                <a:ea typeface="Calibri" panose="020F0502020204030204" pitchFamily="34" charset="0"/>
                <a:cs typeface="Times New Roman" panose="02020603050405020304" pitchFamily="18" charset="0"/>
              </a:rPr>
              <a:t>Cultural Taxonomies and Dimensions</a:t>
            </a:r>
            <a:endParaRPr lang="en-US" sz="2400" b="1" i="1" u="sng" dirty="0"/>
          </a:p>
        </p:txBody>
      </p:sp>
      <p:graphicFrame>
        <p:nvGraphicFramePr>
          <p:cNvPr id="7" name="Content Placeholder 2">
            <a:extLst>
              <a:ext uri="{FF2B5EF4-FFF2-40B4-BE49-F238E27FC236}">
                <a16:creationId xmlns:a16="http://schemas.microsoft.com/office/drawing/2014/main" id="{3C43A170-8C82-B705-1B9E-E4D8668A969D}"/>
              </a:ext>
            </a:extLst>
          </p:cNvPr>
          <p:cNvGraphicFramePr>
            <a:graphicFrameLocks/>
          </p:cNvGraphicFramePr>
          <p:nvPr>
            <p:extLst>
              <p:ext uri="{D42A27DB-BD31-4B8C-83A1-F6EECF244321}">
                <p14:modId xmlns:p14="http://schemas.microsoft.com/office/powerpoint/2010/main" val="2650071126"/>
              </p:ext>
            </p:extLst>
          </p:nvPr>
        </p:nvGraphicFramePr>
        <p:xfrm>
          <a:off x="102830" y="1562100"/>
          <a:ext cx="6252753"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descr="Roadmap gaphic with 3 separate boxes and arrows between them.">
            <a:extLst>
              <a:ext uri="{FF2B5EF4-FFF2-40B4-BE49-F238E27FC236}">
                <a16:creationId xmlns:a16="http://schemas.microsoft.com/office/drawing/2014/main" id="{30E91D94-C9C6-A456-AC7D-C262669B18D2}"/>
              </a:ext>
            </a:extLst>
          </p:cNvPr>
          <p:cNvSpPr txBox="1"/>
          <p:nvPr/>
        </p:nvSpPr>
        <p:spPr>
          <a:xfrm>
            <a:off x="455612" y="413468"/>
            <a:ext cx="1789272" cy="424732"/>
          </a:xfrm>
          <a:prstGeom prst="rect">
            <a:avLst/>
          </a:prstGeom>
          <a:solidFill>
            <a:srgbClr val="002060"/>
          </a:solidFill>
        </p:spPr>
        <p:txBody>
          <a:bodyPr wrap="none" rtlCol="0">
            <a:spAutoFit/>
          </a:bodyPr>
          <a:lstStyle/>
          <a:p>
            <a:pPr>
              <a:lnSpc>
                <a:spcPct val="90000"/>
              </a:lnSpc>
            </a:pPr>
            <a:r>
              <a:rPr lang="en-US" sz="2400" b="1" dirty="0">
                <a:solidFill>
                  <a:schemeClr val="bg1"/>
                </a:solidFill>
              </a:rPr>
              <a:t>Roadmap </a:t>
            </a:r>
          </a:p>
        </p:txBody>
      </p:sp>
    </p:spTree>
    <p:extLst>
      <p:ext uri="{BB962C8B-B14F-4D97-AF65-F5344CB8AC3E}">
        <p14:creationId xmlns:p14="http://schemas.microsoft.com/office/powerpoint/2010/main" val="235383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53" name="Title 1">
            <a:extLst>
              <a:ext uri="{FF2B5EF4-FFF2-40B4-BE49-F238E27FC236}">
                <a16:creationId xmlns:a16="http://schemas.microsoft.com/office/drawing/2014/main" id="{4535170C-EB9E-121C-96B5-513B96CBC0AA}"/>
              </a:ext>
            </a:extLst>
          </p:cNvPr>
          <p:cNvSpPr>
            <a:spLocks noGrp="1"/>
          </p:cNvSpPr>
          <p:nvPr>
            <p:ph type="title"/>
          </p:nvPr>
        </p:nvSpPr>
        <p:spPr>
          <a:xfrm>
            <a:off x="1217614" y="274638"/>
            <a:ext cx="9753600" cy="1325562"/>
          </a:xfrm>
        </p:spPr>
        <p:txBody>
          <a:bodyPr>
            <a:normAutofit fontScale="90000"/>
          </a:bodyPr>
          <a:lstStyle/>
          <a:p>
            <a:r>
              <a:rPr lang="en-US" sz="2700" b="1" dirty="0">
                <a:solidFill>
                  <a:srgbClr val="0070C0"/>
                </a:solidFill>
              </a:rPr>
              <a:t>Global Learning about Sustainability and the Role of Environmental Worldviews </a:t>
            </a:r>
            <a:br>
              <a:rPr lang="en-US" sz="4000" dirty="0"/>
            </a:br>
            <a:endParaRPr lang="en-US" dirty="0"/>
          </a:p>
        </p:txBody>
      </p:sp>
      <p:sp>
        <p:nvSpPr>
          <p:cNvPr id="148" name="Google Shape;148;p6"/>
          <p:cNvSpPr txBox="1"/>
          <p:nvPr/>
        </p:nvSpPr>
        <p:spPr>
          <a:xfrm>
            <a:off x="363745" y="3124200"/>
            <a:ext cx="5562601" cy="1600200"/>
          </a:xfrm>
          <a:prstGeom prst="rect">
            <a:avLst/>
          </a:prstGeom>
        </p:spPr>
        <p:txBody>
          <a:bodyPr spcFirstLastPara="1" vert="horz" lIns="91440" tIns="45720" rIns="91440" bIns="45720" rtlCol="0" anchorCtr="0">
            <a:normAutofit/>
          </a:bodyPr>
          <a:lstStyle/>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Dr. Henry Fowler, Navajo Technical University, Navajo Technical University, US</a:t>
            </a:r>
            <a:endParaRPr lang="en-US" sz="2400" dirty="0">
              <a:latin typeface="Calibri" panose="020F0502020204030204" pitchFamily="34" charset="0"/>
              <a:cs typeface="Calibri" panose="020F0502020204030204" pitchFamily="34" charset="0"/>
            </a:endParaRPr>
          </a:p>
        </p:txBody>
      </p:sp>
      <p:pic>
        <p:nvPicPr>
          <p:cNvPr id="2" name="Picture 1" descr="Dr. Henry Fowler standing in front of a group of people">
            <a:extLst>
              <a:ext uri="{FF2B5EF4-FFF2-40B4-BE49-F238E27FC236}">
                <a16:creationId xmlns:a16="http://schemas.microsoft.com/office/drawing/2014/main" id="{7F232947-1E21-C6CD-14E8-7C2765757B7A}"/>
              </a:ext>
            </a:extLst>
          </p:cNvPr>
          <p:cNvPicPr>
            <a:picLocks noChangeAspect="1"/>
          </p:cNvPicPr>
          <p:nvPr/>
        </p:nvPicPr>
        <p:blipFill rotWithShape="1">
          <a:blip r:embed="rId3"/>
          <a:srcRect l="5821" r="21813" b="-3"/>
          <a:stretch/>
        </p:blipFill>
        <p:spPr>
          <a:xfrm>
            <a:off x="6262479" y="1828800"/>
            <a:ext cx="4708734" cy="4343400"/>
          </a:xfrm>
          <a:prstGeom prst="rect">
            <a:avLst/>
          </a:prstGeom>
          <a:noFill/>
        </p:spPr>
      </p:pic>
      <p:sp>
        <p:nvSpPr>
          <p:cNvPr id="146" name="Google Shape;146;p6" hidden="1"/>
          <p:cNvSpPr txBox="1">
            <a:spLocks noGrp="1"/>
          </p:cNvSpPr>
          <p:nvPr>
            <p:ph type="sldNum" idx="12"/>
          </p:nvPr>
        </p:nvSpPr>
        <p:spPr>
          <a:xfrm>
            <a:off x="8608357" y="6355588"/>
            <a:ext cx="2742486" cy="365030"/>
          </a:xfrm>
          <a:prstGeom prst="rect">
            <a:avLst/>
          </a:prstGeom>
          <a:noFill/>
          <a:ln>
            <a:noFill/>
          </a:ln>
        </p:spPr>
        <p:txBody>
          <a:bodyPr spcFirstLastPara="1" vert="horz" wrap="square" lIns="91401" tIns="45688" rIns="91401" bIns="45688" rtlCol="0" anchor="ctr" anchorCtr="0">
            <a:noAutofit/>
          </a:bodyPr>
          <a:lstStyle/>
          <a:p>
            <a:pPr>
              <a:spcAft>
                <a:spcPts val="600"/>
              </a:spcAft>
            </a:pPr>
            <a:fld id="{00000000-1234-1234-1234-123412341234}" type="slidenum">
              <a:rPr lang="en-US"/>
              <a:pPr>
                <a:spcAft>
                  <a:spcPts val="600"/>
                </a:spcAft>
              </a:pPr>
              <a:t>22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3">
            <a:extLst>
              <a:ext uri="{FF2B5EF4-FFF2-40B4-BE49-F238E27FC236}">
                <a16:creationId xmlns:a16="http://schemas.microsoft.com/office/drawing/2014/main" id="{0BD38226-3152-3F51-8262-26A919E42034}"/>
              </a:ext>
            </a:extLst>
          </p:cNvPr>
          <p:cNvSpPr txBox="1">
            <a:spLocks/>
          </p:cNvSpPr>
          <p:nvPr/>
        </p:nvSpPr>
        <p:spPr>
          <a:xfrm>
            <a:off x="608012" y="228600"/>
            <a:ext cx="11049000" cy="6858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buNone/>
            </a:pPr>
            <a:r>
              <a:rPr lang="en-US" b="1" dirty="0">
                <a:solidFill>
                  <a:srgbClr val="00B050"/>
                </a:solidFill>
              </a:rPr>
              <a:t>Importance of Environmental Worldviews as a Tool for Global Learning </a:t>
            </a:r>
          </a:p>
          <a:p>
            <a:endParaRPr lang="en-US" dirty="0"/>
          </a:p>
          <a:p>
            <a:endParaRPr lang="en-US" dirty="0"/>
          </a:p>
          <a:p>
            <a:endParaRPr lang="en-US" dirty="0"/>
          </a:p>
        </p:txBody>
      </p:sp>
      <p:sp>
        <p:nvSpPr>
          <p:cNvPr id="6" name="TextBox 5">
            <a:extLst>
              <a:ext uri="{FF2B5EF4-FFF2-40B4-BE49-F238E27FC236}">
                <a16:creationId xmlns:a16="http://schemas.microsoft.com/office/drawing/2014/main" id="{95D589EC-F768-A55D-A138-DE0B9E1796C4}"/>
              </a:ext>
            </a:extLst>
          </p:cNvPr>
          <p:cNvSpPr txBox="1"/>
          <p:nvPr/>
        </p:nvSpPr>
        <p:spPr>
          <a:xfrm>
            <a:off x="227011" y="5653907"/>
            <a:ext cx="5590673" cy="757130"/>
          </a:xfrm>
          <a:prstGeom prst="rect">
            <a:avLst/>
          </a:prstGeom>
          <a:noFill/>
        </p:spPr>
        <p:txBody>
          <a:bodyPr wrap="square" rtlCol="0">
            <a:spAutoFit/>
          </a:bodyPr>
          <a:lstStyle/>
          <a:p>
            <a:pPr>
              <a:lnSpc>
                <a:spcPct val="90000"/>
              </a:lnSpc>
            </a:pPr>
            <a:r>
              <a:rPr lang="en-US" sz="2400" b="0" i="0" dirty="0">
                <a:solidFill>
                  <a:srgbClr val="202122"/>
                </a:solidFill>
                <a:effectLst/>
                <a:latin typeface="Arial" panose="020B0604020202020204" pitchFamily="34" charset="0"/>
              </a:rPr>
              <a:t>The Diné people are commonly called the Navajo Nation.</a:t>
            </a:r>
            <a:endParaRPr lang="en-US" sz="2400" dirty="0"/>
          </a:p>
        </p:txBody>
      </p:sp>
      <p:pic>
        <p:nvPicPr>
          <p:cNvPr id="8" name="Picture 4" descr="Location of the Navajo Nation. Checkerboard-area in lighter shade (see text)">
            <a:extLst>
              <a:ext uri="{FF2B5EF4-FFF2-40B4-BE49-F238E27FC236}">
                <a16:creationId xmlns:a16="http://schemas.microsoft.com/office/drawing/2014/main" id="{B80353F6-8BE2-44A1-AA7E-3D5FF31F03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6447" y="1524000"/>
            <a:ext cx="6212378" cy="37352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AD083C-6D58-D223-72E5-C3BFF1D549D5}"/>
              </a:ext>
            </a:extLst>
          </p:cNvPr>
          <p:cNvSpPr txBox="1"/>
          <p:nvPr/>
        </p:nvSpPr>
        <p:spPr>
          <a:xfrm>
            <a:off x="5975568" y="5259260"/>
            <a:ext cx="6213257" cy="1323439"/>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a:ea typeface="+mn-ea"/>
                <a:cs typeface="+mn-cs"/>
              </a:rPr>
              <a:t>Navajo Nation has 17,544,500 acres, occupying portions of northeastern Arizona, southeastern Utah, and northwestern New Mexico in the United States.</a:t>
            </a:r>
          </a:p>
        </p:txBody>
      </p:sp>
      <p:pic>
        <p:nvPicPr>
          <p:cNvPr id="4098" name="Picture 2">
            <a:extLst>
              <a:ext uri="{FF2B5EF4-FFF2-40B4-BE49-F238E27FC236}">
                <a16:creationId xmlns:a16="http://schemas.microsoft.com/office/drawing/2014/main" id="{17279931-ED35-2D8C-8E12-6AEC201EB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8857"/>
            <a:ext cx="5855510" cy="392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7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E7B4E4-F25E-2C6D-B402-BB026690485E}"/>
              </a:ext>
            </a:extLst>
          </p:cNvPr>
          <p:cNvPicPr>
            <a:picLocks noGrp="1" noChangeAspect="1"/>
          </p:cNvPicPr>
          <p:nvPr>
            <p:ph idx="1"/>
          </p:nvPr>
        </p:nvPicPr>
        <p:blipFill>
          <a:blip r:embed="rId3"/>
          <a:stretch>
            <a:fillRect/>
          </a:stretch>
        </p:blipFill>
        <p:spPr>
          <a:xfrm>
            <a:off x="379412" y="304800"/>
            <a:ext cx="6439799" cy="2810267"/>
          </a:xfrm>
        </p:spPr>
      </p:pic>
      <p:pic>
        <p:nvPicPr>
          <p:cNvPr id="7" name="Picture 6">
            <a:extLst>
              <a:ext uri="{FF2B5EF4-FFF2-40B4-BE49-F238E27FC236}">
                <a16:creationId xmlns:a16="http://schemas.microsoft.com/office/drawing/2014/main" id="{345ADC97-3AB4-1292-CB8E-37223D6FA1C9}"/>
              </a:ext>
            </a:extLst>
          </p:cNvPr>
          <p:cNvPicPr>
            <a:picLocks noChangeAspect="1"/>
          </p:cNvPicPr>
          <p:nvPr/>
        </p:nvPicPr>
        <p:blipFill>
          <a:blip r:embed="rId4"/>
          <a:stretch>
            <a:fillRect/>
          </a:stretch>
        </p:blipFill>
        <p:spPr>
          <a:xfrm>
            <a:off x="379412" y="3115067"/>
            <a:ext cx="2067213" cy="352474"/>
          </a:xfrm>
          <a:prstGeom prst="rect">
            <a:avLst/>
          </a:prstGeom>
        </p:spPr>
      </p:pic>
      <p:pic>
        <p:nvPicPr>
          <p:cNvPr id="9" name="Picture 8">
            <a:extLst>
              <a:ext uri="{FF2B5EF4-FFF2-40B4-BE49-F238E27FC236}">
                <a16:creationId xmlns:a16="http://schemas.microsoft.com/office/drawing/2014/main" id="{1526E1F0-753F-E970-D120-7411F73F598B}"/>
              </a:ext>
            </a:extLst>
          </p:cNvPr>
          <p:cNvPicPr>
            <a:picLocks noChangeAspect="1"/>
          </p:cNvPicPr>
          <p:nvPr/>
        </p:nvPicPr>
        <p:blipFill rotWithShape="1">
          <a:blip r:embed="rId5"/>
          <a:srcRect l="3911" t="3204" b="74374"/>
          <a:stretch/>
        </p:blipFill>
        <p:spPr>
          <a:xfrm>
            <a:off x="3579813" y="4588129"/>
            <a:ext cx="8326970" cy="2042272"/>
          </a:xfrm>
          <a:prstGeom prst="rect">
            <a:avLst/>
          </a:prstGeom>
        </p:spPr>
      </p:pic>
      <p:pic>
        <p:nvPicPr>
          <p:cNvPr id="7170" name="Picture 2">
            <a:extLst>
              <a:ext uri="{FF2B5EF4-FFF2-40B4-BE49-F238E27FC236}">
                <a16:creationId xmlns:a16="http://schemas.microsoft.com/office/drawing/2014/main" id="{89B48696-EA45-C2EB-35CF-57081CE842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2612" y="533400"/>
            <a:ext cx="51435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avajo bumper sticker">
            <a:extLst>
              <a:ext uri="{FF2B5EF4-FFF2-40B4-BE49-F238E27FC236}">
                <a16:creationId xmlns:a16="http://schemas.microsoft.com/office/drawing/2014/main" id="{BB87F166-605F-EC9D-593A-B89EFAB3BD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908" y="3881119"/>
            <a:ext cx="2639997" cy="263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3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E4E191-158A-4223-8299-DA93D02A31CD}"/>
              </a:ext>
            </a:extLst>
          </p:cNvPr>
          <p:cNvSpPr txBox="1">
            <a:spLocks/>
          </p:cNvSpPr>
          <p:nvPr/>
        </p:nvSpPr>
        <p:spPr>
          <a:xfrm>
            <a:off x="74612" y="167879"/>
            <a:ext cx="4800600" cy="6754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r>
              <a:rPr lang="en-US" sz="2400" b="1" cap="none" dirty="0">
                <a:solidFill>
                  <a:srgbClr val="00B050"/>
                </a:solidFill>
              </a:rPr>
              <a:t>Environmental Worldviews</a:t>
            </a:r>
          </a:p>
        </p:txBody>
      </p:sp>
      <p:sp>
        <p:nvSpPr>
          <p:cNvPr id="5" name="TextBox 4">
            <a:extLst>
              <a:ext uri="{FF2B5EF4-FFF2-40B4-BE49-F238E27FC236}">
                <a16:creationId xmlns:a16="http://schemas.microsoft.com/office/drawing/2014/main" id="{AF6E3E16-5B50-4686-AF2D-A07EE314A7AD}"/>
              </a:ext>
            </a:extLst>
          </p:cNvPr>
          <p:cNvSpPr txBox="1"/>
          <p:nvPr/>
        </p:nvSpPr>
        <p:spPr>
          <a:xfrm>
            <a:off x="341312" y="2057400"/>
            <a:ext cx="7696200" cy="1837426"/>
          </a:xfrm>
          <a:prstGeom prst="rect">
            <a:avLst/>
          </a:prstGeom>
          <a:noFill/>
        </p:spPr>
        <p:txBody>
          <a:bodyPr wrap="square" rtlCol="0">
            <a:spAutoFit/>
          </a:bodyPr>
          <a:lstStyle/>
          <a:p>
            <a:pPr>
              <a:lnSpc>
                <a:spcPct val="90000"/>
              </a:lnSpc>
            </a:pPr>
            <a:r>
              <a:rPr lang="en-US" b="1" dirty="0">
                <a:solidFill>
                  <a:schemeClr val="tx2"/>
                </a:solidFill>
              </a:rPr>
              <a:t>Using the New Ecological Paradigm (NEP) </a:t>
            </a:r>
          </a:p>
          <a:p>
            <a:pPr>
              <a:lnSpc>
                <a:spcPct val="90000"/>
              </a:lnSpc>
            </a:pPr>
            <a:endParaRPr lang="en-US" b="1" dirty="0">
              <a:solidFill>
                <a:schemeClr val="tx2"/>
              </a:solidFill>
            </a:endParaRPr>
          </a:p>
          <a:p>
            <a:pPr>
              <a:lnSpc>
                <a:spcPct val="90000"/>
              </a:lnSpc>
            </a:pPr>
            <a:r>
              <a:rPr lang="en-US" b="1" dirty="0">
                <a:solidFill>
                  <a:schemeClr val="tx2"/>
                </a:solidFill>
              </a:rPr>
              <a:t>survey begins a dialogue for understanding</a:t>
            </a:r>
          </a:p>
          <a:p>
            <a:pPr>
              <a:lnSpc>
                <a:spcPct val="90000"/>
              </a:lnSpc>
            </a:pPr>
            <a:endParaRPr lang="en-US" b="1" dirty="0">
              <a:solidFill>
                <a:schemeClr val="tx2"/>
              </a:solidFill>
            </a:endParaRPr>
          </a:p>
          <a:p>
            <a:pPr>
              <a:lnSpc>
                <a:spcPct val="90000"/>
              </a:lnSpc>
            </a:pPr>
            <a:r>
              <a:rPr lang="en-US" b="1" dirty="0">
                <a:solidFill>
                  <a:schemeClr val="tx2"/>
                </a:solidFill>
              </a:rPr>
              <a:t> environmental worldviews among the students.</a:t>
            </a:r>
          </a:p>
          <a:p>
            <a:pPr>
              <a:lnSpc>
                <a:spcPct val="90000"/>
              </a:lnSpc>
            </a:pPr>
            <a:endParaRPr lang="en-US" dirty="0">
              <a:solidFill>
                <a:schemeClr val="tx2"/>
              </a:solidFill>
            </a:endParaRPr>
          </a:p>
          <a:p>
            <a:pPr>
              <a:lnSpc>
                <a:spcPct val="90000"/>
              </a:lnSpc>
            </a:pPr>
            <a:endParaRPr lang="en-US" dirty="0"/>
          </a:p>
        </p:txBody>
      </p:sp>
      <p:sp>
        <p:nvSpPr>
          <p:cNvPr id="3" name="TextBox 2">
            <a:extLst>
              <a:ext uri="{FF2B5EF4-FFF2-40B4-BE49-F238E27FC236}">
                <a16:creationId xmlns:a16="http://schemas.microsoft.com/office/drawing/2014/main" id="{44155534-18B3-6C1A-AF4D-9B19FD33CE8E}"/>
              </a:ext>
            </a:extLst>
          </p:cNvPr>
          <p:cNvSpPr txBox="1"/>
          <p:nvPr/>
        </p:nvSpPr>
        <p:spPr>
          <a:xfrm>
            <a:off x="341312" y="5492017"/>
            <a:ext cx="4467890" cy="4801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Dunlap and Van Liere (1978); Revised in 2002.</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IRB Approved Project (DePaul KT121318LAS, 2019)</a:t>
            </a:r>
            <a:endParaRPr lang="en-US" sz="2400" dirty="0"/>
          </a:p>
        </p:txBody>
      </p:sp>
    </p:spTree>
    <p:extLst>
      <p:ext uri="{BB962C8B-B14F-4D97-AF65-F5344CB8AC3E}">
        <p14:creationId xmlns:p14="http://schemas.microsoft.com/office/powerpoint/2010/main" val="283233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C8C35F2-E6B0-B8A4-7BE3-53558A61C7B0}"/>
              </a:ext>
            </a:extLst>
          </p:cNvPr>
          <p:cNvSpPr>
            <a:spLocks noGrp="1"/>
          </p:cNvSpPr>
          <p:nvPr>
            <p:ph type="title"/>
          </p:nvPr>
        </p:nvSpPr>
        <p:spPr>
          <a:xfrm>
            <a:off x="684213" y="685800"/>
            <a:ext cx="3886200" cy="3048000"/>
          </a:xfrm>
        </p:spPr>
        <p:txBody>
          <a:bodyPr/>
          <a:lstStyle/>
          <a:p>
            <a:r>
              <a:rPr lang="en-US" dirty="0">
                <a:solidFill>
                  <a:srgbClr val="0070C0"/>
                </a:solidFill>
              </a:rPr>
              <a:t>New Ecological Paradigm (NEP)</a:t>
            </a:r>
          </a:p>
        </p:txBody>
      </p:sp>
      <p:pic>
        <p:nvPicPr>
          <p:cNvPr id="5" name="Picture 4" descr="NEP listing of 15 questions">
            <a:extLst>
              <a:ext uri="{FF2B5EF4-FFF2-40B4-BE49-F238E27FC236}">
                <a16:creationId xmlns:a16="http://schemas.microsoft.com/office/drawing/2014/main" id="{BFFA03FF-79A9-9D9D-DB1C-487B2A0F25F4}"/>
              </a:ext>
            </a:extLst>
          </p:cNvPr>
          <p:cNvPicPr>
            <a:picLocks noChangeAspect="1"/>
          </p:cNvPicPr>
          <p:nvPr/>
        </p:nvPicPr>
        <p:blipFill>
          <a:blip r:embed="rId3"/>
          <a:stretch>
            <a:fillRect/>
          </a:stretch>
        </p:blipFill>
        <p:spPr>
          <a:xfrm>
            <a:off x="5165461" y="304801"/>
            <a:ext cx="6567751" cy="6326126"/>
          </a:xfrm>
          <a:prstGeom prst="rect">
            <a:avLst/>
          </a:prstGeom>
          <a:noFill/>
        </p:spPr>
      </p:pic>
      <p:sp>
        <p:nvSpPr>
          <p:cNvPr id="12" name="Text Placeholder 3">
            <a:extLst>
              <a:ext uri="{FF2B5EF4-FFF2-40B4-BE49-F238E27FC236}">
                <a16:creationId xmlns:a16="http://schemas.microsoft.com/office/drawing/2014/main" id="{E7330989-7C65-F01E-D079-74A291DD3395}"/>
              </a:ext>
            </a:extLst>
          </p:cNvPr>
          <p:cNvSpPr>
            <a:spLocks noGrp="1"/>
          </p:cNvSpPr>
          <p:nvPr>
            <p:ph type="body" sz="half" idx="2"/>
          </p:nvPr>
        </p:nvSpPr>
        <p:spPr>
          <a:xfrm>
            <a:off x="684213" y="5334000"/>
            <a:ext cx="3886200" cy="609600"/>
          </a:xfrm>
        </p:spPr>
        <p:txBody>
          <a:bodyPr/>
          <a:lstStyle/>
          <a:p>
            <a:r>
              <a:rPr lang="nl-NL" b="0" i="0" dirty="0">
                <a:solidFill>
                  <a:srgbClr val="222222"/>
                </a:solidFill>
                <a:effectLst/>
                <a:latin typeface="Arial" panose="020B0604020202020204" pitchFamily="34" charset="0"/>
              </a:rPr>
              <a:t>Dunlap</a:t>
            </a:r>
            <a:r>
              <a:rPr lang="nl-NL" dirty="0">
                <a:solidFill>
                  <a:srgbClr val="222222"/>
                </a:solidFill>
                <a:latin typeface="Arial" panose="020B0604020202020204" pitchFamily="34" charset="0"/>
              </a:rPr>
              <a:t> and</a:t>
            </a:r>
            <a:r>
              <a:rPr lang="nl-NL" b="0" i="0" dirty="0">
                <a:solidFill>
                  <a:srgbClr val="222222"/>
                </a:solidFill>
                <a:effectLst/>
                <a:latin typeface="Arial" panose="020B0604020202020204" pitchFamily="34" charset="0"/>
              </a:rPr>
              <a:t> Van Liere  (1977,1978, 2000, 2008)</a:t>
            </a:r>
            <a:endParaRPr lang="en-US" dirty="0"/>
          </a:p>
        </p:txBody>
      </p:sp>
    </p:spTree>
    <p:extLst>
      <p:ext uri="{BB962C8B-B14F-4D97-AF65-F5344CB8AC3E}">
        <p14:creationId xmlns:p14="http://schemas.microsoft.com/office/powerpoint/2010/main" val="36716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EP SCALE">
            <a:extLst>
              <a:ext uri="{FF2B5EF4-FFF2-40B4-BE49-F238E27FC236}">
                <a16:creationId xmlns:a16="http://schemas.microsoft.com/office/drawing/2014/main" id="{1F5600A0-15B2-E640-9369-FAC8F5F55E98}"/>
              </a:ext>
            </a:extLst>
          </p:cNvPr>
          <p:cNvPicPr>
            <a:picLocks noGrp="1" noChangeAspect="1"/>
          </p:cNvPicPr>
          <p:nvPr>
            <p:ph idx="1"/>
          </p:nvPr>
        </p:nvPicPr>
        <p:blipFill>
          <a:blip r:embed="rId3"/>
          <a:stretch>
            <a:fillRect/>
          </a:stretch>
        </p:blipFill>
        <p:spPr>
          <a:xfrm>
            <a:off x="475795" y="0"/>
            <a:ext cx="9753600" cy="1715217"/>
          </a:xfrm>
        </p:spPr>
      </p:pic>
      <p:pic>
        <p:nvPicPr>
          <p:cNvPr id="7" name="Picture 6" descr="Survey layout of responses to question.">
            <a:extLst>
              <a:ext uri="{FF2B5EF4-FFF2-40B4-BE49-F238E27FC236}">
                <a16:creationId xmlns:a16="http://schemas.microsoft.com/office/drawing/2014/main" id="{31C397CE-5670-E546-4B7B-5EC57ABA704C}"/>
              </a:ext>
            </a:extLst>
          </p:cNvPr>
          <p:cNvPicPr>
            <a:picLocks noChangeAspect="1"/>
          </p:cNvPicPr>
          <p:nvPr/>
        </p:nvPicPr>
        <p:blipFill>
          <a:blip r:embed="rId4"/>
          <a:stretch>
            <a:fillRect/>
          </a:stretch>
        </p:blipFill>
        <p:spPr>
          <a:xfrm>
            <a:off x="455612" y="2133600"/>
            <a:ext cx="11358874" cy="4171555"/>
          </a:xfrm>
          <a:prstGeom prst="rect">
            <a:avLst/>
          </a:prstGeom>
        </p:spPr>
      </p:pic>
    </p:spTree>
    <p:extLst>
      <p:ext uri="{BB962C8B-B14F-4D97-AF65-F5344CB8AC3E}">
        <p14:creationId xmlns:p14="http://schemas.microsoft.com/office/powerpoint/2010/main" val="177191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8EBD-CDA7-DF07-05A4-E17DECE9A4C8}"/>
              </a:ext>
            </a:extLst>
          </p:cNvPr>
          <p:cNvSpPr>
            <a:spLocks noGrp="1"/>
          </p:cNvSpPr>
          <p:nvPr>
            <p:ph type="title"/>
          </p:nvPr>
        </p:nvSpPr>
        <p:spPr>
          <a:xfrm>
            <a:off x="1217614" y="274638"/>
            <a:ext cx="9753600" cy="336267"/>
          </a:xfrm>
        </p:spPr>
        <p:txBody>
          <a:bodyPr>
            <a:noAutofit/>
          </a:bodyPr>
          <a:lstStyle/>
          <a:p>
            <a:r>
              <a:rPr lang="en-US" sz="2400" cap="none" dirty="0">
                <a:latin typeface="Arial" panose="020B0604020202020204" pitchFamily="34" charset="0"/>
                <a:cs typeface="Arial" panose="020B0604020202020204" pitchFamily="34" charset="0"/>
              </a:rPr>
              <a:t>Results on Worldviews for Student Meeting 2</a:t>
            </a:r>
          </a:p>
        </p:txBody>
      </p:sp>
      <p:pic>
        <p:nvPicPr>
          <p:cNvPr id="5" name="Content Placeholder 4" descr="Barcharts as examples of student data for layout display.">
            <a:extLst>
              <a:ext uri="{FF2B5EF4-FFF2-40B4-BE49-F238E27FC236}">
                <a16:creationId xmlns:a16="http://schemas.microsoft.com/office/drawing/2014/main" id="{E6F51D59-9FF1-DB64-183F-75B214E8229C}"/>
              </a:ext>
            </a:extLst>
          </p:cNvPr>
          <p:cNvPicPr>
            <a:picLocks noGrp="1" noChangeAspect="1"/>
          </p:cNvPicPr>
          <p:nvPr>
            <p:ph idx="1"/>
          </p:nvPr>
        </p:nvPicPr>
        <p:blipFill>
          <a:blip r:embed="rId3"/>
          <a:stretch>
            <a:fillRect/>
          </a:stretch>
        </p:blipFill>
        <p:spPr>
          <a:xfrm>
            <a:off x="531812" y="1169094"/>
            <a:ext cx="5105400" cy="5231706"/>
          </a:xfrm>
        </p:spPr>
      </p:pic>
      <p:pic>
        <p:nvPicPr>
          <p:cNvPr id="7" name="Picture 6" descr="Barcharts as examples of student data for layout display.">
            <a:extLst>
              <a:ext uri="{FF2B5EF4-FFF2-40B4-BE49-F238E27FC236}">
                <a16:creationId xmlns:a16="http://schemas.microsoft.com/office/drawing/2014/main" id="{F54FF9C5-5EC4-CE3E-AF6E-FA441C568E1A}"/>
              </a:ext>
            </a:extLst>
          </p:cNvPr>
          <p:cNvPicPr>
            <a:picLocks noChangeAspect="1"/>
          </p:cNvPicPr>
          <p:nvPr/>
        </p:nvPicPr>
        <p:blipFill>
          <a:blip r:embed="rId4"/>
          <a:stretch>
            <a:fillRect/>
          </a:stretch>
        </p:blipFill>
        <p:spPr>
          <a:xfrm>
            <a:off x="5942012" y="1342425"/>
            <a:ext cx="5418784" cy="5027895"/>
          </a:xfrm>
          <a:prstGeom prst="rect">
            <a:avLst/>
          </a:prstGeom>
        </p:spPr>
      </p:pic>
    </p:spTree>
    <p:extLst>
      <p:ext uri="{BB962C8B-B14F-4D97-AF65-F5344CB8AC3E}">
        <p14:creationId xmlns:p14="http://schemas.microsoft.com/office/powerpoint/2010/main" val="419195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F535-8313-4491-ACF7-6A2D72B8C45A}"/>
              </a:ext>
            </a:extLst>
          </p:cNvPr>
          <p:cNvSpPr>
            <a:spLocks noGrp="1"/>
          </p:cNvSpPr>
          <p:nvPr>
            <p:ph type="title"/>
          </p:nvPr>
        </p:nvSpPr>
        <p:spPr>
          <a:xfrm>
            <a:off x="2360612" y="83452"/>
            <a:ext cx="6934200" cy="754747"/>
          </a:xfrm>
        </p:spPr>
        <p:txBody>
          <a:bodyPr/>
          <a:lstStyle/>
          <a:p>
            <a:r>
              <a:rPr lang="en-US" b="1" cap="none" dirty="0">
                <a:solidFill>
                  <a:srgbClr val="0070C0"/>
                </a:solidFill>
              </a:rPr>
              <a:t>Learning About Each Other</a:t>
            </a:r>
          </a:p>
        </p:txBody>
      </p:sp>
      <p:pic>
        <p:nvPicPr>
          <p:cNvPr id="5" name="Content Placeholder 4" descr="Barcharts as examples of student data for layout display.">
            <a:extLst>
              <a:ext uri="{FF2B5EF4-FFF2-40B4-BE49-F238E27FC236}">
                <a16:creationId xmlns:a16="http://schemas.microsoft.com/office/drawing/2014/main" id="{5108D8F5-7D70-44B7-88B4-EA2F9521E69F}"/>
              </a:ext>
            </a:extLst>
          </p:cNvPr>
          <p:cNvPicPr>
            <a:picLocks noGrp="1" noChangeAspect="1"/>
          </p:cNvPicPr>
          <p:nvPr>
            <p:ph idx="1"/>
          </p:nvPr>
        </p:nvPicPr>
        <p:blipFill>
          <a:blip r:embed="rId3"/>
          <a:stretch>
            <a:fillRect/>
          </a:stretch>
        </p:blipFill>
        <p:spPr>
          <a:xfrm>
            <a:off x="150812" y="838199"/>
            <a:ext cx="11887200" cy="5936347"/>
          </a:xfrm>
        </p:spPr>
      </p:pic>
    </p:spTree>
    <p:extLst>
      <p:ext uri="{BB962C8B-B14F-4D97-AF65-F5344CB8AC3E}">
        <p14:creationId xmlns:p14="http://schemas.microsoft.com/office/powerpoint/2010/main" val="58061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E713-79D7-F06A-044E-1E25F2A308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F7222-29B4-2A75-0E71-BE9217B97061}"/>
              </a:ext>
            </a:extLst>
          </p:cNvPr>
          <p:cNvSpPr>
            <a:spLocks noGrp="1"/>
          </p:cNvSpPr>
          <p:nvPr>
            <p:ph type="ctrTitle"/>
          </p:nvPr>
        </p:nvSpPr>
        <p:spPr>
          <a:xfrm>
            <a:off x="746124" y="228600"/>
            <a:ext cx="9753600" cy="2336801"/>
          </a:xfrm>
        </p:spPr>
        <p:txBody>
          <a:bodyPr>
            <a:normAutofit fontScale="90000"/>
          </a:bodyPr>
          <a:lstStyle/>
          <a:p>
            <a:pPr algn="ctr"/>
            <a:br>
              <a:rPr lang="en-US" sz="2800" b="1" cap="none" dirty="0">
                <a:solidFill>
                  <a:schemeClr val="tx2"/>
                </a:solidFill>
                <a:latin typeface="OpenSansSemiBold"/>
              </a:rPr>
            </a:br>
            <a:r>
              <a:rPr kumimoji="0" lang="en-US" b="1" i="0" u="none" strike="noStrike" kern="1200" cap="none" spc="0" normalizeH="0" baseline="0" noProof="0" dirty="0">
                <a:ln>
                  <a:noFill/>
                </a:ln>
                <a:solidFill>
                  <a:srgbClr val="000000"/>
                </a:solidFill>
                <a:effectLst/>
                <a:uLnTx/>
                <a:uFillTx/>
                <a:latin typeface="OpenSansSemiBold"/>
                <a:ea typeface="+mj-ea"/>
                <a:cs typeface="+mj-cs"/>
              </a:rPr>
              <a:t>Intercultural and Global Learning – </a:t>
            </a:r>
            <a:br>
              <a:rPr kumimoji="0" lang="en-US" b="1" i="0" u="none" strike="noStrike" kern="1200" cap="none" spc="0" normalizeH="0" baseline="0" noProof="0" dirty="0">
                <a:ln>
                  <a:noFill/>
                </a:ln>
                <a:solidFill>
                  <a:srgbClr val="000000"/>
                </a:solidFill>
                <a:effectLst/>
                <a:uLnTx/>
                <a:uFillTx/>
                <a:latin typeface="OpenSansSemiBold"/>
                <a:ea typeface="+mj-ea"/>
                <a:cs typeface="+mj-cs"/>
              </a:rPr>
            </a:br>
            <a:r>
              <a:rPr kumimoji="0" lang="en-US" b="1" i="0" u="none" strike="noStrike" kern="1200" cap="none" spc="0" normalizeH="0" baseline="0" noProof="0" dirty="0">
                <a:ln>
                  <a:noFill/>
                </a:ln>
                <a:solidFill>
                  <a:srgbClr val="000000"/>
                </a:solidFill>
                <a:effectLst/>
                <a:uLnTx/>
                <a:uFillTx/>
                <a:latin typeface="OpenSansSemiBold"/>
                <a:ea typeface="+mj-ea"/>
                <a:cs typeface="+mj-cs"/>
              </a:rPr>
              <a:t>Achieving the UN SDGs</a:t>
            </a:r>
            <a:br>
              <a:rPr kumimoji="0" lang="en-US" b="1" i="0" u="none" strike="noStrike" kern="1200" cap="none" spc="0" normalizeH="0" baseline="0" noProof="0" dirty="0">
                <a:ln>
                  <a:noFill/>
                </a:ln>
                <a:solidFill>
                  <a:srgbClr val="000000"/>
                </a:solidFill>
                <a:effectLst/>
                <a:uLnTx/>
                <a:uFillTx/>
                <a:latin typeface="OpenSansSemiBold"/>
                <a:ea typeface="+mj-ea"/>
                <a:cs typeface="+mj-cs"/>
              </a:rPr>
            </a:br>
            <a:r>
              <a:rPr kumimoji="0" lang="en-US" b="1" i="0" u="none" strike="noStrike" kern="1200" cap="none" spc="0" normalizeH="0" baseline="0" noProof="0" dirty="0">
                <a:ln>
                  <a:noFill/>
                </a:ln>
                <a:solidFill>
                  <a:srgbClr val="000000"/>
                </a:solidFill>
                <a:effectLst/>
                <a:uLnTx/>
                <a:uFillTx/>
                <a:latin typeface="OpenSansSemiBold"/>
                <a:ea typeface="+mj-ea"/>
                <a:cs typeface="+mj-cs"/>
              </a:rPr>
              <a:t>Webinar</a:t>
            </a:r>
            <a:br>
              <a:rPr lang="en-US" b="0" i="0" dirty="0">
                <a:solidFill>
                  <a:schemeClr val="tx2"/>
                </a:solidFill>
                <a:latin typeface="OpenSansRegular"/>
              </a:rPr>
            </a:br>
            <a:endParaRPr lang="en-US" b="1" dirty="0">
              <a:solidFill>
                <a:srgbClr val="7030A0"/>
              </a:solidFill>
            </a:endParaRPr>
          </a:p>
        </p:txBody>
      </p:sp>
      <p:sp>
        <p:nvSpPr>
          <p:cNvPr id="3" name="Subtitle 2">
            <a:extLst>
              <a:ext uri="{FF2B5EF4-FFF2-40B4-BE49-F238E27FC236}">
                <a16:creationId xmlns:a16="http://schemas.microsoft.com/office/drawing/2014/main" id="{D9E0FA89-9B94-4DDB-A209-5CB9EC7CF1E8}"/>
              </a:ext>
            </a:extLst>
          </p:cNvPr>
          <p:cNvSpPr>
            <a:spLocks noGrp="1"/>
          </p:cNvSpPr>
          <p:nvPr>
            <p:ph type="subTitle" idx="1"/>
          </p:nvPr>
        </p:nvSpPr>
        <p:spPr>
          <a:xfrm>
            <a:off x="760412" y="2667000"/>
            <a:ext cx="10896600" cy="3505200"/>
          </a:xfrm>
        </p:spPr>
        <p:txBody>
          <a:bodyPr>
            <a:normAutofit lnSpcReduction="10000"/>
          </a:bodyPr>
          <a:lstStyle/>
          <a:p>
            <a:r>
              <a:rPr lang="en-US" b="1" dirty="0">
                <a:solidFill>
                  <a:srgbClr val="7030A0"/>
                </a:solidFill>
                <a:latin typeface="Calibri" panose="020F0502020204030204" pitchFamily="34" charset="0"/>
                <a:cs typeface="Calibri" panose="020F0502020204030204" pitchFamily="34" charset="0"/>
              </a:rPr>
              <a:t>Prof. Elena Douvlou </a:t>
            </a:r>
            <a:r>
              <a:rPr lang="en-US" dirty="0">
                <a:solidFill>
                  <a:schemeClr val="tx2"/>
                </a:solidFill>
                <a:latin typeface="Calibri" panose="020F0502020204030204" pitchFamily="34" charset="0"/>
                <a:cs typeface="Calibri" panose="020F0502020204030204" pitchFamily="34" charset="0"/>
              </a:rPr>
              <a:t>– Associate Professor, Associate Dean, School of Architecture, Faculty of Engineering &amp; Architecture Metropolitan College, Greece (</a:t>
            </a:r>
            <a:r>
              <a:rPr lang="en-US" sz="2000" u="sng"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edouvlou@mitropolitiko.edu.gr</a:t>
            </a:r>
            <a:r>
              <a:rPr lang="en-US" sz="2000" u="sng" dirty="0">
                <a:solidFill>
                  <a:schemeClr val="tx2"/>
                </a:solidFill>
                <a:latin typeface="Calibri" panose="020F0502020204030204" pitchFamily="34" charset="0"/>
                <a:cs typeface="Calibri" panose="020F0502020204030204" pitchFamily="34" charset="0"/>
              </a:rPr>
              <a:t>)</a:t>
            </a:r>
            <a:endParaRPr lang="en-US" dirty="0">
              <a:solidFill>
                <a:schemeClr val="tx2"/>
              </a:solidFill>
              <a:latin typeface="Calibri" panose="020F0502020204030204" pitchFamily="34" charset="0"/>
              <a:cs typeface="Calibri" panose="020F0502020204030204" pitchFamily="34" charset="0"/>
            </a:endParaRPr>
          </a:p>
          <a:p>
            <a:endParaRPr lang="en-US" dirty="0">
              <a:solidFill>
                <a:srgbClr val="444444"/>
              </a:solidFill>
              <a:latin typeface="Calibri" panose="020F0502020204030204" pitchFamily="34" charset="0"/>
              <a:cs typeface="Calibri" panose="020F0502020204030204" pitchFamily="34" charset="0"/>
            </a:endParaRPr>
          </a:p>
          <a:p>
            <a:r>
              <a:rPr lang="en-US" b="1" dirty="0">
                <a:solidFill>
                  <a:srgbClr val="7030A0"/>
                </a:solidFill>
                <a:latin typeface="Calibri" panose="020F0502020204030204" pitchFamily="34" charset="0"/>
                <a:cs typeface="Calibri" panose="020F0502020204030204" pitchFamily="34" charset="0"/>
              </a:rPr>
              <a:t>Prof. Henry Fowler </a:t>
            </a:r>
            <a:r>
              <a:rPr lang="en-US" dirty="0">
                <a:solidFill>
                  <a:srgbClr val="444444"/>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rPr>
              <a:t>Associate Professor, Mathematics/Dine Studies, Faculty, Navajo Technical University, Dine Studies, Navajo Technical University, Navajo Nation (</a:t>
            </a:r>
            <a:r>
              <a:rPr lang="en-US" u="sng" dirty="0">
                <a:solidFill>
                  <a:schemeClr val="tx2"/>
                </a:solidFill>
                <a:latin typeface="Calibri" panose="020F0502020204030204" pitchFamily="34" charset="0"/>
                <a:cs typeface="Calibri" panose="020F0502020204030204" pitchFamily="34" charset="0"/>
              </a:rPr>
              <a:t>hfowler@navajotech.edu</a:t>
            </a:r>
            <a:r>
              <a:rPr lang="en-US" dirty="0">
                <a:solidFill>
                  <a:schemeClr val="tx2"/>
                </a:solidFill>
                <a:latin typeface="Calibri" panose="020F0502020204030204" pitchFamily="34" charset="0"/>
                <a:cs typeface="Calibri" panose="020F0502020204030204" pitchFamily="34" charset="0"/>
              </a:rPr>
              <a:t>)</a:t>
            </a:r>
          </a:p>
          <a:p>
            <a:endParaRPr lang="en-US" dirty="0">
              <a:solidFill>
                <a:srgbClr val="444444"/>
              </a:solidFill>
              <a:latin typeface="Calibri" panose="020F0502020204030204" pitchFamily="34" charset="0"/>
              <a:cs typeface="Calibri" panose="020F0502020204030204" pitchFamily="34" charset="0"/>
            </a:endParaRPr>
          </a:p>
          <a:p>
            <a:r>
              <a:rPr lang="en-US" b="1" dirty="0">
                <a:solidFill>
                  <a:srgbClr val="7030A0"/>
                </a:solidFill>
                <a:latin typeface="Calibri" panose="020F0502020204030204" pitchFamily="34" charset="0"/>
                <a:cs typeface="Calibri" panose="020F0502020204030204" pitchFamily="34" charset="0"/>
              </a:rPr>
              <a:t>Prof. Karima Khalil</a:t>
            </a:r>
            <a:r>
              <a:rPr lang="en-US" b="1" dirty="0">
                <a:solidFill>
                  <a:srgbClr val="444444"/>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rPr>
              <a:t>– Professor, </a:t>
            </a:r>
            <a:r>
              <a:rPr lang="en-US" sz="2000" dirty="0">
                <a:solidFill>
                  <a:schemeClr val="dk1"/>
                </a:solidFill>
                <a:latin typeface="Calibri"/>
                <a:ea typeface="Calibri"/>
                <a:cs typeface="Calibri"/>
                <a:sym typeface="Calibri"/>
              </a:rPr>
              <a:t>Cadi Ayyad University, School of Technology of Essaouira, Morocco </a:t>
            </a:r>
            <a:r>
              <a:rPr lang="en-US" dirty="0">
                <a:solidFill>
                  <a:schemeClr val="tx2"/>
                </a:solidFill>
                <a:latin typeface="Calibri"/>
                <a:ea typeface="Calibri"/>
                <a:cs typeface="Calibri"/>
                <a:sym typeface="Calibri"/>
              </a:rPr>
              <a:t>(ka.</a:t>
            </a:r>
            <a:r>
              <a:rPr lang="en-US" sz="2000" dirty="0">
                <a:solidFill>
                  <a:schemeClr val="tx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khalil@uca.ma</a:t>
            </a:r>
            <a:r>
              <a:rPr lang="en-US" sz="2000" dirty="0">
                <a:solidFill>
                  <a:schemeClr val="tx2"/>
                </a:solidFill>
                <a:latin typeface="Calibri"/>
                <a:ea typeface="Calibri"/>
                <a:cs typeface="Calibri"/>
                <a:sym typeface="Calibri"/>
              </a:rPr>
              <a:t>) </a:t>
            </a:r>
          </a:p>
          <a:p>
            <a:endParaRPr lang="en-US" dirty="0">
              <a:solidFill>
                <a:srgbClr val="444444"/>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
                <a:srgbClr val="545454"/>
              </a:buClr>
              <a:buSzPct val="80000"/>
              <a:buFont typeface="Arial" pitchFamily="34" charset="0"/>
              <a:buNone/>
              <a:tabLst/>
              <a:defRPr/>
            </a:pPr>
            <a:r>
              <a:rPr kumimoji="0" lang="en-US"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Prof. Eduardo Verri Liberado, </a:t>
            </a:r>
            <a:r>
              <a:rPr kumimoji="0" lang="en-US" b="0" i="0" u="none" strike="noStrike" kern="1200" cap="none" spc="0" normalizeH="0" baseline="0" noProof="0" dirty="0">
                <a:ln>
                  <a:noFill/>
                </a:ln>
                <a:solidFill>
                  <a:srgbClr val="444444"/>
                </a:solidFill>
                <a:effectLst/>
                <a:uLnTx/>
                <a:uFillTx/>
                <a:latin typeface="Calibri" panose="020F0502020204030204" pitchFamily="34" charset="0"/>
                <a:cs typeface="Calibri" panose="020F0502020204030204" pitchFamily="34" charset="0"/>
              </a:rPr>
              <a:t>– Assistant Professor, Sao Paulo State University (UNESP), Institute of Science and Technology, Sorocaba, Brazil (</a:t>
            </a:r>
            <a:r>
              <a:rPr lang="en-US" sz="2000" i="0" u="sng" strike="noStrike" cap="none" dirty="0">
                <a:solidFill>
                  <a:schemeClr val="tx2"/>
                </a:solidFill>
                <a:latin typeface="Calibri" panose="020F0502020204030204" pitchFamily="34" charset="0"/>
                <a:ea typeface="Arial"/>
                <a:cs typeface="Calibri" panose="020F0502020204030204" pitchFamily="34" charset="0"/>
                <a:sym typeface="Arial"/>
              </a:rPr>
              <a:t>verri.liberado@unesp.br</a:t>
            </a:r>
            <a:r>
              <a:rPr lang="en-US" sz="2000" i="0" u="none" strike="noStrike" cap="none" dirty="0">
                <a:solidFill>
                  <a:schemeClr val="tx2"/>
                </a:solidFill>
                <a:latin typeface="Calibri" panose="020F0502020204030204" pitchFamily="34" charset="0"/>
                <a:ea typeface="Arial"/>
                <a:cs typeface="Calibri" panose="020F0502020204030204" pitchFamily="34" charset="0"/>
                <a:sym typeface="Arial"/>
              </a:rPr>
              <a:t>)</a:t>
            </a:r>
            <a:endParaRPr kumimoji="0" lang="en-US"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endParaRPr>
          </a:p>
          <a:p>
            <a:endParaRPr lang="en-US" dirty="0">
              <a:solidFill>
                <a:srgbClr val="444444"/>
              </a:solidFill>
              <a:latin typeface="Calibri" panose="020F0502020204030204" pitchFamily="34" charset="0"/>
              <a:cs typeface="Calibri" panose="020F0502020204030204" pitchFamily="34" charset="0"/>
            </a:endParaRPr>
          </a:p>
          <a:p>
            <a:r>
              <a:rPr lang="en-US" b="1" dirty="0">
                <a:solidFill>
                  <a:srgbClr val="7030A0"/>
                </a:solidFill>
                <a:latin typeface="Calibri" panose="020F0502020204030204" pitchFamily="34" charset="0"/>
                <a:cs typeface="Calibri" panose="020F0502020204030204" pitchFamily="34" charset="0"/>
              </a:rPr>
              <a:t>Prof. Kelly Tzoumis </a:t>
            </a:r>
            <a:r>
              <a:rPr lang="en-US" dirty="0">
                <a:solidFill>
                  <a:srgbClr val="444444"/>
                </a:solidFill>
                <a:latin typeface="Calibri" panose="020F0502020204030204" pitchFamily="34" charset="0"/>
                <a:cs typeface="Calibri" panose="020F0502020204030204" pitchFamily="34" charset="0"/>
              </a:rPr>
              <a:t>– Professor, DePaul University, School of Public Service, Chicago, IL USA (</a:t>
            </a:r>
            <a:r>
              <a:rPr lang="en-US" u="sng" dirty="0">
                <a:solidFill>
                  <a:srgbClr val="444444"/>
                </a:solidFill>
                <a:latin typeface="Calibri" panose="020F0502020204030204" pitchFamily="34" charset="0"/>
                <a:cs typeface="Calibri" panose="020F0502020204030204" pitchFamily="34" charset="0"/>
              </a:rPr>
              <a:t>KTzoumis@DePaul.edu</a:t>
            </a:r>
            <a:r>
              <a:rPr lang="en-US" dirty="0">
                <a:solidFill>
                  <a:srgbClr val="444444"/>
                </a:solidFill>
                <a:latin typeface="Calibri" panose="020F0502020204030204" pitchFamily="34" charset="0"/>
                <a:cs typeface="Calibri" panose="020F0502020204030204" pitchFamily="34" charset="0"/>
              </a:rPr>
              <a:t>)</a:t>
            </a:r>
            <a:endParaRPr lang="en-US" dirty="0">
              <a:solidFill>
                <a:srgbClr val="444444"/>
              </a:solidFill>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215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3">
            <a:extLst>
              <a:ext uri="{FF2B5EF4-FFF2-40B4-BE49-F238E27FC236}">
                <a16:creationId xmlns:a16="http://schemas.microsoft.com/office/drawing/2014/main" id="{01E724F0-CEC6-4E42-7050-52BCD7C28DBE}"/>
              </a:ext>
            </a:extLst>
          </p:cNvPr>
          <p:cNvSpPr txBox="1">
            <a:spLocks/>
          </p:cNvSpPr>
          <p:nvPr/>
        </p:nvSpPr>
        <p:spPr>
          <a:xfrm>
            <a:off x="847812" y="208546"/>
            <a:ext cx="10058400" cy="685800"/>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buNone/>
            </a:pPr>
            <a:r>
              <a:rPr lang="en-US" b="1" dirty="0">
                <a:solidFill>
                  <a:srgbClr val="00B050"/>
                </a:solidFill>
              </a:rPr>
              <a:t>Importance of Environmental Worldviews as a Tool for Global Learning </a:t>
            </a:r>
          </a:p>
          <a:p>
            <a:endParaRPr lang="en-US" dirty="0"/>
          </a:p>
          <a:p>
            <a:endParaRPr lang="en-US" dirty="0"/>
          </a:p>
          <a:p>
            <a:pPr marL="45720" indent="0">
              <a:buNone/>
            </a:pPr>
            <a:endParaRPr lang="en-US" dirty="0"/>
          </a:p>
        </p:txBody>
      </p:sp>
      <p:pic>
        <p:nvPicPr>
          <p:cNvPr id="14" name="Content Placeholder 13">
            <a:extLst>
              <a:ext uri="{FF2B5EF4-FFF2-40B4-BE49-F238E27FC236}">
                <a16:creationId xmlns:a16="http://schemas.microsoft.com/office/drawing/2014/main" id="{3B03AFA0-C599-CAE0-1AB1-1FB20C5808C9}"/>
              </a:ext>
            </a:extLst>
          </p:cNvPr>
          <p:cNvPicPr>
            <a:picLocks noGrp="1" noChangeAspect="1"/>
          </p:cNvPicPr>
          <p:nvPr>
            <p:ph sz="half" idx="2"/>
          </p:nvPr>
        </p:nvPicPr>
        <p:blipFill rotWithShape="1">
          <a:blip r:embed="rId3"/>
          <a:srcRect l="5655" t="7416" r="4518" b="1590"/>
          <a:stretch/>
        </p:blipFill>
        <p:spPr>
          <a:xfrm>
            <a:off x="227012" y="1271535"/>
            <a:ext cx="4229518" cy="3256547"/>
          </a:xfrm>
          <a:prstGeom prst="rect">
            <a:avLst/>
          </a:prstGeom>
        </p:spPr>
      </p:pic>
      <p:sp>
        <p:nvSpPr>
          <p:cNvPr id="15" name="TextBox 14">
            <a:extLst>
              <a:ext uri="{FF2B5EF4-FFF2-40B4-BE49-F238E27FC236}">
                <a16:creationId xmlns:a16="http://schemas.microsoft.com/office/drawing/2014/main" id="{DF410289-24F7-5626-A882-5E12CAD41703}"/>
              </a:ext>
            </a:extLst>
          </p:cNvPr>
          <p:cNvSpPr txBox="1"/>
          <p:nvPr/>
        </p:nvSpPr>
        <p:spPr>
          <a:xfrm>
            <a:off x="4646612" y="1422972"/>
            <a:ext cx="7048918" cy="1754326"/>
          </a:xfrm>
          <a:prstGeom prst="rect">
            <a:avLst/>
          </a:prstGeom>
          <a:noFill/>
        </p:spPr>
        <p:txBody>
          <a:bodyPr wrap="square" rtlCol="0">
            <a:spAutoFit/>
          </a:bodyPr>
          <a:lstStyle/>
          <a:p>
            <a:pPr>
              <a:lnSpc>
                <a:spcPct val="90000"/>
              </a:lnSpc>
            </a:pPr>
            <a:r>
              <a:rPr lang="en-US" sz="2400" b="1" dirty="0"/>
              <a:t>What we have learned over time--solving global environmental issues requires integration of the cultural understanding of environmental worldviews of the people impacted.</a:t>
            </a:r>
            <a:endParaRPr lang="en-US" sz="2400" dirty="0"/>
          </a:p>
        </p:txBody>
      </p:sp>
      <p:pic>
        <p:nvPicPr>
          <p:cNvPr id="17" name="Picture 16" descr="A picture containing person, cluttered&#10;&#10;Description automatically generated">
            <a:extLst>
              <a:ext uri="{FF2B5EF4-FFF2-40B4-BE49-F238E27FC236}">
                <a16:creationId xmlns:a16="http://schemas.microsoft.com/office/drawing/2014/main" id="{34D9BDEC-2AAA-3664-32AD-9E1A3587D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56686" y="3795462"/>
            <a:ext cx="3505201" cy="2571750"/>
          </a:xfrm>
          <a:prstGeom prst="rect">
            <a:avLst/>
          </a:prstGeom>
        </p:spPr>
      </p:pic>
      <p:pic>
        <p:nvPicPr>
          <p:cNvPr id="19" name="Picture 18" descr="A picture containing valley, canyon, nature&#10;&#10;Description automatically generated">
            <a:extLst>
              <a:ext uri="{FF2B5EF4-FFF2-40B4-BE49-F238E27FC236}">
                <a16:creationId xmlns:a16="http://schemas.microsoft.com/office/drawing/2014/main" id="{14BFD03E-3868-DAD3-E764-DFDDFA730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589566" y="2699983"/>
            <a:ext cx="3505200" cy="4762709"/>
          </a:xfrm>
          <a:prstGeom prst="rect">
            <a:avLst/>
          </a:prstGeom>
        </p:spPr>
      </p:pic>
    </p:spTree>
    <p:extLst>
      <p:ext uri="{BB962C8B-B14F-4D97-AF65-F5344CB8AC3E}">
        <p14:creationId xmlns:p14="http://schemas.microsoft.com/office/powerpoint/2010/main" val="339173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0C34F7-284C-2363-6579-2B7246894AF9}"/>
              </a:ext>
            </a:extLst>
          </p:cNvPr>
          <p:cNvPicPr>
            <a:picLocks noChangeAspect="1"/>
          </p:cNvPicPr>
          <p:nvPr/>
        </p:nvPicPr>
        <p:blipFill>
          <a:blip r:embed="rId3"/>
          <a:stretch>
            <a:fillRect/>
          </a:stretch>
        </p:blipFill>
        <p:spPr>
          <a:xfrm>
            <a:off x="227012" y="1043820"/>
            <a:ext cx="4708734" cy="5605634"/>
          </a:xfrm>
          <a:prstGeom prst="rect">
            <a:avLst/>
          </a:prstGeom>
          <a:noFill/>
        </p:spPr>
      </p:pic>
      <p:sp>
        <p:nvSpPr>
          <p:cNvPr id="12" name="Subtitle 3">
            <a:extLst>
              <a:ext uri="{FF2B5EF4-FFF2-40B4-BE49-F238E27FC236}">
                <a16:creationId xmlns:a16="http://schemas.microsoft.com/office/drawing/2014/main" id="{01E724F0-CEC6-4E42-7050-52BCD7C28DBE}"/>
              </a:ext>
            </a:extLst>
          </p:cNvPr>
          <p:cNvSpPr txBox="1">
            <a:spLocks/>
          </p:cNvSpPr>
          <p:nvPr/>
        </p:nvSpPr>
        <p:spPr>
          <a:xfrm>
            <a:off x="847812" y="208546"/>
            <a:ext cx="10058400" cy="685800"/>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buNone/>
            </a:pPr>
            <a:r>
              <a:rPr lang="en-US" b="1" dirty="0">
                <a:solidFill>
                  <a:srgbClr val="00B050"/>
                </a:solidFill>
              </a:rPr>
              <a:t>Importance of Environmental Worldviews as a Tool for Global Learning </a:t>
            </a:r>
          </a:p>
          <a:p>
            <a:endParaRPr lang="en-US" dirty="0"/>
          </a:p>
          <a:p>
            <a:endParaRPr lang="en-US" dirty="0"/>
          </a:p>
          <a:p>
            <a:pPr marL="45720" indent="0">
              <a:buNone/>
            </a:pPr>
            <a:endParaRPr lang="en-US" dirty="0"/>
          </a:p>
        </p:txBody>
      </p:sp>
      <p:pic>
        <p:nvPicPr>
          <p:cNvPr id="6146" name="Picture 2" descr="Abandoned Mines Cleanup | US EPA">
            <a:extLst>
              <a:ext uri="{FF2B5EF4-FFF2-40B4-BE49-F238E27FC236}">
                <a16:creationId xmlns:a16="http://schemas.microsoft.com/office/drawing/2014/main" id="{5393F7EE-8675-8B2E-0CAF-8581FB8C3787}"/>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949824" y="1055682"/>
            <a:ext cx="7239001" cy="559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83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795C5F8C-5239-FE52-F2EC-C20BB9FC3233}"/>
            </a:ext>
          </a:extLst>
        </p:cNvPr>
        <p:cNvGrpSpPr/>
        <p:nvPr/>
      </p:nvGrpSpPr>
      <p:grpSpPr>
        <a:xfrm>
          <a:off x="0" y="0"/>
          <a:ext cx="0" cy="0"/>
          <a:chOff x="0" y="0"/>
          <a:chExt cx="0" cy="0"/>
        </a:xfrm>
      </p:grpSpPr>
      <p:sp>
        <p:nvSpPr>
          <p:cNvPr id="153" name="Title 1">
            <a:extLst>
              <a:ext uri="{FF2B5EF4-FFF2-40B4-BE49-F238E27FC236}">
                <a16:creationId xmlns:a16="http://schemas.microsoft.com/office/drawing/2014/main" id="{496BF597-A30F-A85D-D724-28DEFC2D7ABD}"/>
              </a:ext>
            </a:extLst>
          </p:cNvPr>
          <p:cNvSpPr>
            <a:spLocks noGrp="1"/>
          </p:cNvSpPr>
          <p:nvPr>
            <p:ph type="title"/>
          </p:nvPr>
        </p:nvSpPr>
        <p:spPr>
          <a:xfrm>
            <a:off x="1217614" y="274638"/>
            <a:ext cx="9753600" cy="1325562"/>
          </a:xfrm>
        </p:spPr>
        <p:txBody>
          <a:bodyPr>
            <a:normAutofit fontScale="90000"/>
          </a:bodyPr>
          <a:lstStyle/>
          <a:p>
            <a:r>
              <a:rPr lang="en-US" sz="2700" b="1" dirty="0">
                <a:solidFill>
                  <a:srgbClr val="0070C0"/>
                </a:solidFill>
              </a:rPr>
              <a:t>Global Learning about Sustainability and the Role of Environmental Worldviews </a:t>
            </a:r>
            <a:br>
              <a:rPr lang="en-US" sz="4000" dirty="0"/>
            </a:br>
            <a:endParaRPr lang="en-US" dirty="0"/>
          </a:p>
        </p:txBody>
      </p:sp>
      <p:sp>
        <p:nvSpPr>
          <p:cNvPr id="148" name="Google Shape;148;p6">
            <a:extLst>
              <a:ext uri="{FF2B5EF4-FFF2-40B4-BE49-F238E27FC236}">
                <a16:creationId xmlns:a16="http://schemas.microsoft.com/office/drawing/2014/main" id="{03455CC6-B020-3045-80A0-A8F8B250F05D}"/>
              </a:ext>
            </a:extLst>
          </p:cNvPr>
          <p:cNvSpPr txBox="1"/>
          <p:nvPr/>
        </p:nvSpPr>
        <p:spPr>
          <a:xfrm>
            <a:off x="379412" y="1828800"/>
            <a:ext cx="5562601" cy="4343400"/>
          </a:xfrm>
          <a:prstGeom prst="rect">
            <a:avLst/>
          </a:prstGeom>
        </p:spPr>
        <p:txBody>
          <a:bodyPr spcFirstLastPara="1" vert="horz" lIns="91440" tIns="45720" rIns="91440" bIns="45720" rtlCol="0" anchorCtr="0">
            <a:normAutofit fontScale="92500"/>
          </a:bodyPr>
          <a:lstStyle/>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Dr. Henry Fowler, Navajo Technical University, Navajo Technical University, US</a:t>
            </a:r>
            <a:endParaRPr lang="en-US" sz="2400" dirty="0">
              <a:latin typeface="Calibri" panose="020F0502020204030204" pitchFamily="34" charset="0"/>
              <a:cs typeface="Calibri" panose="020F0502020204030204" pitchFamily="34" charset="0"/>
            </a:endParaRPr>
          </a:p>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Dr. Karima Khalil, Cadi Ayyad University, School of Technology of Essaouira, Morocco </a:t>
            </a:r>
          </a:p>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Dr. Kelly Tzoumis, Professor, School of Public Service, DePaul University, US</a:t>
            </a:r>
          </a:p>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Aamna Fasihi, DePaul University, School of Public Service, US</a:t>
            </a:r>
            <a:endParaRPr lang="en-US" sz="2400" dirty="0">
              <a:latin typeface="Calibri" panose="020F0502020204030204" pitchFamily="34" charset="0"/>
              <a:cs typeface="Calibri" panose="020F0502020204030204" pitchFamily="34" charset="0"/>
            </a:endParaRPr>
          </a:p>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Danielle Nickaf, DePaul University, School of Public Service, US</a:t>
            </a:r>
            <a:endParaRPr lang="en-US" sz="2400" dirty="0">
              <a:latin typeface="Calibri" panose="020F0502020204030204" pitchFamily="34" charset="0"/>
              <a:cs typeface="Calibri" panose="020F0502020204030204" pitchFamily="34" charset="0"/>
            </a:endParaRPr>
          </a:p>
        </p:txBody>
      </p:sp>
      <p:sp>
        <p:nvSpPr>
          <p:cNvPr id="146" name="Google Shape;146;p6" hidden="1">
            <a:extLst>
              <a:ext uri="{FF2B5EF4-FFF2-40B4-BE49-F238E27FC236}">
                <a16:creationId xmlns:a16="http://schemas.microsoft.com/office/drawing/2014/main" id="{561C9A04-E723-28AE-6A48-798A2EA689A3}"/>
              </a:ext>
            </a:extLst>
          </p:cNvPr>
          <p:cNvSpPr txBox="1">
            <a:spLocks noGrp="1"/>
          </p:cNvSpPr>
          <p:nvPr>
            <p:ph type="sldNum" idx="12"/>
          </p:nvPr>
        </p:nvSpPr>
        <p:spPr>
          <a:xfrm>
            <a:off x="8608357" y="6355588"/>
            <a:ext cx="2742486" cy="365030"/>
          </a:xfrm>
          <a:prstGeom prst="rect">
            <a:avLst/>
          </a:prstGeom>
          <a:noFill/>
          <a:ln>
            <a:noFill/>
          </a:ln>
        </p:spPr>
        <p:txBody>
          <a:bodyPr spcFirstLastPara="1" vert="horz" wrap="square" lIns="91401" tIns="45688" rIns="91401" bIns="45688" rtlCol="0" anchor="ctr" anchorCtr="0">
            <a:noAutofit/>
          </a:bodyPr>
          <a:lstStyle/>
          <a:p>
            <a:pPr>
              <a:spcAft>
                <a:spcPts val="600"/>
              </a:spcAft>
            </a:pPr>
            <a:fld id="{00000000-1234-1234-1234-123412341234}" type="slidenum">
              <a:rPr lang="en-US"/>
              <a:pPr>
                <a:spcAft>
                  <a:spcPts val="600"/>
                </a:spcAft>
              </a:pPr>
              <a:t>32</a:t>
            </a:fld>
            <a:endParaRPr lang="en-US" dirty="0"/>
          </a:p>
        </p:txBody>
      </p:sp>
      <p:pic>
        <p:nvPicPr>
          <p:cNvPr id="3" name="Picture 2" descr="Picture of Dr. Karima Khalil on a beach.">
            <a:extLst>
              <a:ext uri="{FF2B5EF4-FFF2-40B4-BE49-F238E27FC236}">
                <a16:creationId xmlns:a16="http://schemas.microsoft.com/office/drawing/2014/main" id="{3C63555D-08D8-2F3D-7383-E9D03B34662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
                    </a14:imgEffect>
                    <a14:imgEffect>
                      <a14:colorTemperature colorTemp="7200"/>
                    </a14:imgEffect>
                    <a14:imgEffect>
                      <a14:saturation sat="91000"/>
                    </a14:imgEffect>
                    <a14:imgEffect>
                      <a14:brightnessContrast bright="53000" contrast="6000"/>
                    </a14:imgEffect>
                  </a14:imgLayer>
                </a14:imgProps>
              </a:ext>
            </a:extLst>
          </a:blip>
          <a:stretch>
            <a:fillRect/>
          </a:stretch>
        </p:blipFill>
        <p:spPr>
          <a:xfrm>
            <a:off x="6780212" y="1846023"/>
            <a:ext cx="4673600" cy="3505200"/>
          </a:xfrm>
          <a:prstGeom prst="rect">
            <a:avLst/>
          </a:prstGeom>
        </p:spPr>
      </p:pic>
    </p:spTree>
    <p:extLst>
      <p:ext uri="{BB962C8B-B14F-4D97-AF65-F5344CB8AC3E}">
        <p14:creationId xmlns:p14="http://schemas.microsoft.com/office/powerpoint/2010/main" val="213313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oogle Shape;148;p6"/>
          <p:cNvSpPr txBox="1"/>
          <p:nvPr/>
        </p:nvSpPr>
        <p:spPr>
          <a:xfrm>
            <a:off x="7347768" y="27999"/>
            <a:ext cx="4411077" cy="16760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07" tIns="45707" rIns="45707" bIns="45707">
            <a:normAutofit/>
          </a:bodyPr>
          <a:lstStyle/>
          <a:p>
            <a:pPr defTabSz="649094">
              <a:lnSpc>
                <a:spcPct val="90000"/>
              </a:lnSpc>
              <a:spcBef>
                <a:spcPts val="1250"/>
              </a:spcBef>
              <a:defRPr sz="3100" b="1">
                <a:solidFill>
                  <a:srgbClr val="545454"/>
                </a:solidFill>
                <a:latin typeface="Calibri"/>
                <a:ea typeface="Calibri"/>
                <a:cs typeface="Calibri"/>
                <a:sym typeface="Calibri"/>
              </a:defRPr>
            </a:pPr>
            <a:r>
              <a:rPr sz="1550"/>
              <a:t>Dr. Karima Khalil, Professor at Cadi Ayyad University, School of Technology of Essaouira, Morocco </a:t>
            </a:r>
          </a:p>
          <a:p>
            <a:pPr defTabSz="649094">
              <a:lnSpc>
                <a:spcPct val="90000"/>
              </a:lnSpc>
              <a:spcBef>
                <a:spcPts val="1250"/>
              </a:spcBef>
              <a:defRPr sz="3100" b="1">
                <a:solidFill>
                  <a:srgbClr val="545454"/>
                </a:solidFill>
                <a:latin typeface="Calibri"/>
                <a:ea typeface="Calibri"/>
                <a:cs typeface="Calibri"/>
                <a:sym typeface="Calibri"/>
              </a:defRPr>
            </a:pPr>
            <a:endParaRPr sz="1550"/>
          </a:p>
        </p:txBody>
      </p:sp>
      <p:grpSp>
        <p:nvGrpSpPr>
          <p:cNvPr id="179" name="Grouper" descr="Map of Africa with Morocco highlighted."/>
          <p:cNvGrpSpPr/>
          <p:nvPr/>
        </p:nvGrpSpPr>
        <p:grpSpPr>
          <a:xfrm>
            <a:off x="48574" y="1622"/>
            <a:ext cx="6971602" cy="3802533"/>
            <a:chOff x="0" y="0"/>
            <a:chExt cx="13946833" cy="7607046"/>
          </a:xfrm>
        </p:grpSpPr>
        <p:pic>
          <p:nvPicPr>
            <p:cNvPr id="177" name="comp_cartina_marocco[1].jpeg" descr="comp_cartina_marocco[1].jpeg"/>
            <p:cNvPicPr>
              <a:picLocks noChangeAspect="1"/>
            </p:cNvPicPr>
            <p:nvPr/>
          </p:nvPicPr>
          <p:blipFill>
            <a:blip r:embed="rId3"/>
            <a:stretch>
              <a:fillRect/>
            </a:stretch>
          </p:blipFill>
          <p:spPr>
            <a:xfrm>
              <a:off x="-1" y="0"/>
              <a:ext cx="13946835" cy="7607047"/>
            </a:xfrm>
            <a:prstGeom prst="rect">
              <a:avLst/>
            </a:prstGeom>
            <a:ln w="12700" cap="flat">
              <a:noFill/>
              <a:miter lim="400000"/>
            </a:ln>
            <a:effectLst/>
          </p:spPr>
        </p:pic>
        <p:pic>
          <p:nvPicPr>
            <p:cNvPr id="178" name="morocco.jpeg" descr="morocco.jpeg"/>
            <p:cNvPicPr>
              <a:picLocks noChangeAspect="1"/>
            </p:cNvPicPr>
            <p:nvPr/>
          </p:nvPicPr>
          <p:blipFill>
            <a:blip r:embed="rId4"/>
            <a:stretch>
              <a:fillRect/>
            </a:stretch>
          </p:blipFill>
          <p:spPr>
            <a:xfrm>
              <a:off x="2014058" y="735970"/>
              <a:ext cx="3010233" cy="1991941"/>
            </a:xfrm>
            <a:prstGeom prst="rect">
              <a:avLst/>
            </a:prstGeom>
            <a:ln w="12700" cap="flat">
              <a:noFill/>
              <a:miter lim="400000"/>
            </a:ln>
            <a:effectLst/>
          </p:spPr>
        </p:pic>
      </p:grpSp>
      <p:sp>
        <p:nvSpPr>
          <p:cNvPr id="180" name="Texte"/>
          <p:cNvSpPr txBox="1"/>
          <p:nvPr/>
        </p:nvSpPr>
        <p:spPr>
          <a:xfrm>
            <a:off x="6044666" y="3334110"/>
            <a:ext cx="83342" cy="189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3" tIns="25393" rIns="25393" bIns="25393" anchor="ctr">
            <a:spAutoFit/>
          </a:bodyPr>
          <a:lstStyle/>
          <a:p>
            <a:r>
              <a:rPr sz="900"/>
              <a:t> </a:t>
            </a:r>
          </a:p>
        </p:txBody>
      </p:sp>
      <p:sp>
        <p:nvSpPr>
          <p:cNvPr id="181" name="Texte"/>
          <p:cNvSpPr txBox="1"/>
          <p:nvPr/>
        </p:nvSpPr>
        <p:spPr>
          <a:xfrm>
            <a:off x="6108150" y="3397593"/>
            <a:ext cx="83342" cy="189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3" tIns="25393" rIns="25393" bIns="25393" anchor="ctr">
            <a:spAutoFit/>
          </a:bodyPr>
          <a:lstStyle/>
          <a:p>
            <a:r>
              <a:rPr sz="900"/>
              <a:t> </a:t>
            </a:r>
          </a:p>
        </p:txBody>
      </p:sp>
      <p:sp>
        <p:nvSpPr>
          <p:cNvPr id="182" name="Texte"/>
          <p:cNvSpPr txBox="1"/>
          <p:nvPr/>
        </p:nvSpPr>
        <p:spPr>
          <a:xfrm>
            <a:off x="6171633" y="3461076"/>
            <a:ext cx="83342" cy="189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3" tIns="25393" rIns="25393" bIns="25393" anchor="ctr">
            <a:spAutoFit/>
          </a:bodyPr>
          <a:lstStyle/>
          <a:p>
            <a:r>
              <a:rPr sz="900"/>
              <a:t> </a:t>
            </a:r>
          </a:p>
        </p:txBody>
      </p:sp>
      <p:sp>
        <p:nvSpPr>
          <p:cNvPr id="183" name="Texte"/>
          <p:cNvSpPr txBox="1"/>
          <p:nvPr/>
        </p:nvSpPr>
        <p:spPr>
          <a:xfrm>
            <a:off x="6235117" y="3524560"/>
            <a:ext cx="83342" cy="189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3" tIns="25393" rIns="25393" bIns="25393" anchor="ctr">
            <a:spAutoFit/>
          </a:bodyPr>
          <a:lstStyle/>
          <a:p>
            <a:r>
              <a:rPr sz="900"/>
              <a:t> </a:t>
            </a:r>
          </a:p>
        </p:txBody>
      </p:sp>
      <p:sp>
        <p:nvSpPr>
          <p:cNvPr id="184" name="Texte"/>
          <p:cNvSpPr txBox="1"/>
          <p:nvPr/>
        </p:nvSpPr>
        <p:spPr>
          <a:xfrm>
            <a:off x="6298600" y="3600740"/>
            <a:ext cx="83342" cy="189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3" tIns="25393" rIns="25393" bIns="25393" anchor="ctr">
            <a:spAutoFit/>
          </a:bodyPr>
          <a:lstStyle/>
          <a:p>
            <a:r>
              <a:rPr sz="900"/>
              <a:t> </a:t>
            </a:r>
          </a:p>
        </p:txBody>
      </p:sp>
      <p:grpSp>
        <p:nvGrpSpPr>
          <p:cNvPr id="187" name="Grouper" descr="Picture of a courtyard with building of the Cadi Ayyad University."/>
          <p:cNvGrpSpPr/>
          <p:nvPr/>
        </p:nvGrpSpPr>
        <p:grpSpPr>
          <a:xfrm>
            <a:off x="7287711" y="3811050"/>
            <a:ext cx="4730374" cy="2674573"/>
            <a:chOff x="0" y="0"/>
            <a:chExt cx="9463212" cy="5350538"/>
          </a:xfrm>
        </p:grpSpPr>
        <p:pic>
          <p:nvPicPr>
            <p:cNvPr id="185" name="C:\Users\user\Downloads\IMG-20240212-WA0054.jpg" descr="C:\Users\user\Downloads\IMG-20240212-WA0054.jpg"/>
            <p:cNvPicPr>
              <a:picLocks noChangeAspect="1"/>
            </p:cNvPicPr>
            <p:nvPr/>
          </p:nvPicPr>
          <p:blipFill>
            <a:blip r:embed="rId5"/>
            <a:stretch>
              <a:fillRect/>
            </a:stretch>
          </p:blipFill>
          <p:spPr>
            <a:xfrm>
              <a:off x="-1" y="0"/>
              <a:ext cx="5163197" cy="4905038"/>
            </a:xfrm>
            <a:prstGeom prst="rect">
              <a:avLst/>
            </a:prstGeom>
            <a:ln w="12700" cap="flat">
              <a:noFill/>
              <a:miter lim="400000"/>
            </a:ln>
            <a:effectLst/>
          </p:spPr>
        </p:pic>
        <p:pic>
          <p:nvPicPr>
            <p:cNvPr id="186" name="Image" descr="Image"/>
            <p:cNvPicPr>
              <a:picLocks noChangeAspect="1"/>
            </p:cNvPicPr>
            <p:nvPr/>
          </p:nvPicPr>
          <p:blipFill>
            <a:blip r:embed="rId6"/>
            <a:stretch>
              <a:fillRect/>
            </a:stretch>
          </p:blipFill>
          <p:spPr>
            <a:xfrm>
              <a:off x="4185245" y="1392063"/>
              <a:ext cx="5277967" cy="3958477"/>
            </a:xfrm>
            <a:prstGeom prst="rect">
              <a:avLst/>
            </a:prstGeom>
            <a:ln w="12700" cap="flat">
              <a:noFill/>
              <a:miter lim="400000"/>
            </a:ln>
            <a:effectLst/>
          </p:spPr>
        </p:pic>
      </p:grpSp>
      <p:sp>
        <p:nvSpPr>
          <p:cNvPr id="188" name="Prof. Khalil has lived many years abroad in France for her studies (Master and PhD) and for work (in academic and research institutions).…"/>
          <p:cNvSpPr txBox="1"/>
          <p:nvPr/>
        </p:nvSpPr>
        <p:spPr>
          <a:xfrm>
            <a:off x="7164679" y="1470244"/>
            <a:ext cx="4976437" cy="172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spAutoFit/>
          </a:bodyPr>
          <a:lstStyle/>
          <a:p>
            <a:pPr algn="just" defTabSz="228554">
              <a:spcBef>
                <a:spcPts val="250"/>
              </a:spcBef>
              <a:defRPr>
                <a:solidFill>
                  <a:srgbClr val="000000"/>
                </a:solidFill>
                <a:uFill>
                  <a:solidFill>
                    <a:srgbClr val="000000"/>
                  </a:solidFill>
                </a:uFill>
                <a:latin typeface="Calibri"/>
                <a:ea typeface="Calibri"/>
                <a:cs typeface="Calibri"/>
                <a:sym typeface="Calibri"/>
              </a:defRPr>
            </a:pPr>
            <a:r>
              <a:rPr sz="900"/>
              <a:t>Prof. Khalil has lived many years abroad in France for her studies (Master and PhD) and for work (in academic and research institutions). </a:t>
            </a:r>
          </a:p>
          <a:p>
            <a:pPr algn="just" defTabSz="228554">
              <a:spcBef>
                <a:spcPts val="250"/>
              </a:spcBef>
              <a:defRPr>
                <a:solidFill>
                  <a:srgbClr val="000000"/>
                </a:solidFill>
                <a:uFill>
                  <a:solidFill>
                    <a:srgbClr val="000000"/>
                  </a:solidFill>
                </a:uFill>
                <a:latin typeface="Calibri"/>
                <a:ea typeface="Calibri"/>
                <a:cs typeface="Calibri"/>
                <a:sym typeface="Calibri"/>
              </a:defRPr>
            </a:pPr>
            <a:endParaRPr sz="900"/>
          </a:p>
          <a:p>
            <a:pPr algn="just" defTabSz="228554">
              <a:spcBef>
                <a:spcPts val="250"/>
              </a:spcBef>
              <a:defRPr>
                <a:solidFill>
                  <a:srgbClr val="000000"/>
                </a:solidFill>
                <a:uFill>
                  <a:solidFill>
                    <a:srgbClr val="000000"/>
                  </a:solidFill>
                </a:uFill>
                <a:latin typeface="Calibri"/>
                <a:ea typeface="Calibri"/>
                <a:cs typeface="Calibri"/>
                <a:sym typeface="Calibri"/>
              </a:defRPr>
            </a:pPr>
            <a:r>
              <a:rPr sz="900"/>
              <a:t>Research interests are: - Modeling of biogeochemical processes in coastal and marine environments - Marine Protected Area and fisheries - Marine Spatial Planning - Continent Ocean transfer and climate change impact.</a:t>
            </a:r>
          </a:p>
          <a:p>
            <a:pPr algn="just" defTabSz="228554">
              <a:spcBef>
                <a:spcPts val="250"/>
              </a:spcBef>
              <a:defRPr>
                <a:solidFill>
                  <a:srgbClr val="000000"/>
                </a:solidFill>
                <a:uFill>
                  <a:solidFill>
                    <a:srgbClr val="000000"/>
                  </a:solidFill>
                </a:uFill>
                <a:latin typeface="Calibri"/>
                <a:ea typeface="Calibri"/>
                <a:cs typeface="Calibri"/>
                <a:sym typeface="Calibri"/>
              </a:defRPr>
            </a:pPr>
            <a:r>
              <a:rPr sz="900"/>
              <a:t>She is coordinator and teacher in an international virtual exchange as member of Global Partner in Education with several partners from USA, Japan, China, Netherlands, France, Poland and others. </a:t>
            </a:r>
          </a:p>
          <a:p>
            <a:pPr algn="just" defTabSz="228554">
              <a:spcBef>
                <a:spcPts val="250"/>
              </a:spcBef>
              <a:defRPr>
                <a:solidFill>
                  <a:srgbClr val="000000"/>
                </a:solidFill>
                <a:uFill>
                  <a:solidFill>
                    <a:srgbClr val="000000"/>
                  </a:solidFill>
                </a:uFill>
                <a:latin typeface="Calibri"/>
                <a:ea typeface="Calibri"/>
                <a:cs typeface="Calibri"/>
                <a:sym typeface="Calibri"/>
              </a:defRPr>
            </a:pPr>
            <a:r>
              <a:rPr sz="900"/>
              <a:t>She is Secretary of African chapter of International Society of Ecological Modelling, Thematic Expert Group member of Global Marine Spatial Planning (UNESCO-IOC), editorial group member in Encyclopedia of Ecology with Elsevier.</a:t>
            </a:r>
          </a:p>
        </p:txBody>
      </p:sp>
      <p:grpSp>
        <p:nvGrpSpPr>
          <p:cNvPr id="194" name="Grouper" descr="Picture of Essaouira by the sea."/>
          <p:cNvGrpSpPr/>
          <p:nvPr/>
        </p:nvGrpSpPr>
        <p:grpSpPr>
          <a:xfrm>
            <a:off x="125005" y="2879555"/>
            <a:ext cx="6356174" cy="3550558"/>
            <a:chOff x="-3" y="-12260"/>
            <a:chExt cx="12715658" cy="7102965"/>
          </a:xfrm>
        </p:grpSpPr>
        <p:sp>
          <p:nvSpPr>
            <p:cNvPr id="189" name="."/>
            <p:cNvSpPr txBox="1"/>
            <p:nvPr/>
          </p:nvSpPr>
          <p:spPr>
            <a:xfrm>
              <a:off x="1762190" y="-12260"/>
              <a:ext cx="352724" cy="11798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3" tIns="25393" rIns="25393" bIns="25393" numCol="1" anchor="ctr">
              <a:spAutoFit/>
            </a:bodyPr>
            <a:lstStyle>
              <a:lvl1pPr>
                <a:defRPr sz="7000" b="1"/>
              </a:lvl1pPr>
            </a:lstStyle>
            <a:p>
              <a:r>
                <a:rPr sz="3499"/>
                <a:t>.</a:t>
              </a:r>
            </a:p>
          </p:txBody>
        </p:sp>
        <p:grpSp>
          <p:nvGrpSpPr>
            <p:cNvPr id="193" name="Grouper"/>
            <p:cNvGrpSpPr/>
            <p:nvPr/>
          </p:nvGrpSpPr>
          <p:grpSpPr>
            <a:xfrm>
              <a:off x="-3" y="348962"/>
              <a:ext cx="12715658" cy="6741743"/>
              <a:chOff x="-1" y="-5252"/>
              <a:chExt cx="12715656" cy="6741742"/>
            </a:xfrm>
          </p:grpSpPr>
          <p:sp>
            <p:nvSpPr>
              <p:cNvPr id="190" name="Essaouira"/>
              <p:cNvSpPr txBox="1"/>
              <p:nvPr/>
            </p:nvSpPr>
            <p:spPr>
              <a:xfrm>
                <a:off x="-1" y="-5252"/>
                <a:ext cx="1725251" cy="5335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3" tIns="25393" rIns="25393" bIns="25393" numCol="1" anchor="ctr">
                <a:spAutoFit/>
              </a:bodyPr>
              <a:lstStyle>
                <a:lvl1pPr>
                  <a:defRPr sz="2800" b="1">
                    <a:solidFill>
                      <a:schemeClr val="accent1"/>
                    </a:solidFill>
                  </a:defRPr>
                </a:lvl1pPr>
              </a:lstStyle>
              <a:p>
                <a:r>
                  <a:rPr sz="1400"/>
                  <a:t>Essaouira</a:t>
                </a:r>
              </a:p>
            </p:txBody>
          </p:sp>
          <p:pic>
            <p:nvPicPr>
              <p:cNvPr id="191" name="Image" descr="Image"/>
              <p:cNvPicPr>
                <a:picLocks noChangeAspect="1"/>
              </p:cNvPicPr>
              <p:nvPr/>
            </p:nvPicPr>
            <p:blipFill>
              <a:blip r:embed="rId7"/>
              <a:stretch>
                <a:fillRect/>
              </a:stretch>
            </p:blipFill>
            <p:spPr>
              <a:xfrm>
                <a:off x="1209558" y="986210"/>
                <a:ext cx="6017333" cy="3610401"/>
              </a:xfrm>
              <a:prstGeom prst="rect">
                <a:avLst/>
              </a:prstGeom>
              <a:ln w="12700" cap="flat">
                <a:noFill/>
                <a:miter lim="400000"/>
              </a:ln>
              <a:effectLst/>
            </p:spPr>
          </p:pic>
          <p:pic>
            <p:nvPicPr>
              <p:cNvPr id="192" name="Image" descr="Image"/>
              <p:cNvPicPr>
                <a:picLocks noChangeAspect="1"/>
              </p:cNvPicPr>
              <p:nvPr/>
            </p:nvPicPr>
            <p:blipFill>
              <a:blip r:embed="rId8"/>
              <a:stretch>
                <a:fillRect/>
              </a:stretch>
            </p:blipFill>
            <p:spPr>
              <a:xfrm>
                <a:off x="6268512" y="3126090"/>
                <a:ext cx="6447143" cy="3610400"/>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KGB22.jpeg" descr="Picture of Morocco by the sea."/>
          <p:cNvPicPr>
            <a:picLocks noChangeAspect="1"/>
          </p:cNvPicPr>
          <p:nvPr/>
        </p:nvPicPr>
        <p:blipFill>
          <a:blip r:embed="rId3"/>
          <a:stretch>
            <a:fillRect/>
          </a:stretch>
        </p:blipFill>
        <p:spPr>
          <a:xfrm>
            <a:off x="2877984" y="1154586"/>
            <a:ext cx="2509646" cy="1790447"/>
          </a:xfrm>
          <a:prstGeom prst="rect">
            <a:avLst/>
          </a:prstGeom>
          <a:ln w="12700">
            <a:miter lim="400000"/>
          </a:ln>
        </p:spPr>
      </p:pic>
      <p:pic>
        <p:nvPicPr>
          <p:cNvPr id="199" name="photo-maroc2-big[1].jpeg" descr="Picture of Morocco by the sea."/>
          <p:cNvPicPr>
            <a:picLocks noChangeAspect="1"/>
          </p:cNvPicPr>
          <p:nvPr/>
        </p:nvPicPr>
        <p:blipFill>
          <a:blip r:embed="rId4"/>
          <a:stretch>
            <a:fillRect/>
          </a:stretch>
        </p:blipFill>
        <p:spPr>
          <a:xfrm>
            <a:off x="114275" y="945789"/>
            <a:ext cx="2582232" cy="1842232"/>
          </a:xfrm>
          <a:prstGeom prst="rect">
            <a:avLst/>
          </a:prstGeom>
          <a:ln w="12700">
            <a:miter lim="400000"/>
          </a:ln>
        </p:spPr>
      </p:pic>
      <p:pic>
        <p:nvPicPr>
          <p:cNvPr id="200" name="foto4-big[1].jpeg" descr="Picture of Morocco by the sea."/>
          <p:cNvPicPr>
            <a:picLocks noChangeAspect="1"/>
          </p:cNvPicPr>
          <p:nvPr/>
        </p:nvPicPr>
        <p:blipFill>
          <a:blip r:embed="rId5"/>
          <a:stretch>
            <a:fillRect/>
          </a:stretch>
        </p:blipFill>
        <p:spPr>
          <a:xfrm>
            <a:off x="2638981" y="2971927"/>
            <a:ext cx="2236263" cy="2113445"/>
          </a:xfrm>
          <a:prstGeom prst="rect">
            <a:avLst/>
          </a:prstGeom>
          <a:ln w="12700">
            <a:miter lim="400000"/>
          </a:ln>
        </p:spPr>
      </p:pic>
      <p:pic>
        <p:nvPicPr>
          <p:cNvPr id="201" name="foto2-big[1].jpeg" descr="foto2-big[1].jpeg"/>
          <p:cNvPicPr>
            <a:picLocks noChangeAspect="1"/>
          </p:cNvPicPr>
          <p:nvPr/>
        </p:nvPicPr>
        <p:blipFill>
          <a:blip r:embed="rId6"/>
          <a:stretch>
            <a:fillRect/>
          </a:stretch>
        </p:blipFill>
        <p:spPr>
          <a:xfrm>
            <a:off x="118858" y="2681354"/>
            <a:ext cx="2390499" cy="1546078"/>
          </a:xfrm>
          <a:prstGeom prst="rect">
            <a:avLst/>
          </a:prstGeom>
          <a:ln w="12700">
            <a:miter lim="400000"/>
          </a:ln>
        </p:spPr>
      </p:pic>
      <p:pic>
        <p:nvPicPr>
          <p:cNvPr id="202" name="image002.jpeg" descr="Picture of Morocco by the sea with a pier of boats."/>
          <p:cNvPicPr>
            <a:picLocks noChangeAspect="1"/>
          </p:cNvPicPr>
          <p:nvPr/>
        </p:nvPicPr>
        <p:blipFill>
          <a:blip r:embed="rId7"/>
          <a:stretch>
            <a:fillRect/>
          </a:stretch>
        </p:blipFill>
        <p:spPr>
          <a:xfrm>
            <a:off x="368210" y="4019267"/>
            <a:ext cx="2582231" cy="1830618"/>
          </a:xfrm>
          <a:prstGeom prst="rect">
            <a:avLst/>
          </a:prstGeom>
          <a:ln w="12700">
            <a:miter lim="400000"/>
          </a:ln>
        </p:spPr>
      </p:pic>
      <p:sp>
        <p:nvSpPr>
          <p:cNvPr id="203" name="Morocco, being a hybrid society which includes cultural, linguistic and ethnic diversity"/>
          <p:cNvSpPr txBox="1"/>
          <p:nvPr/>
        </p:nvSpPr>
        <p:spPr>
          <a:xfrm>
            <a:off x="5569108" y="1427294"/>
            <a:ext cx="6494853" cy="574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spAutoFit/>
          </a:bodyPr>
          <a:lstStyle>
            <a:lvl1pPr algn="just" defTabSz="457200">
              <a:defRPr sz="3400">
                <a:solidFill>
                  <a:srgbClr val="202124"/>
                </a:solidFill>
                <a:latin typeface="Arial"/>
                <a:ea typeface="Arial"/>
                <a:cs typeface="Arial"/>
                <a:sym typeface="Arial"/>
              </a:defRPr>
            </a:lvl1pPr>
          </a:lstStyle>
          <a:p>
            <a:r>
              <a:rPr sz="1700"/>
              <a:t>Morocco, being a hybrid society which includes cultural, linguistic and ethnic diversity</a:t>
            </a:r>
          </a:p>
        </p:txBody>
      </p:sp>
      <p:sp>
        <p:nvSpPr>
          <p:cNvPr id="204" name="The views on environmental change and the relationship of humans with regard to their natural environment are shaped by local beliefs, traditions, religious ideas, and economic activities"/>
          <p:cNvSpPr txBox="1"/>
          <p:nvPr/>
        </p:nvSpPr>
        <p:spPr>
          <a:xfrm>
            <a:off x="5004868" y="3209471"/>
            <a:ext cx="7013319" cy="743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spAutoFit/>
          </a:bodyPr>
          <a:lstStyle>
            <a:lvl1pPr algn="just" defTabSz="457200">
              <a:spcBef>
                <a:spcPts val="2400"/>
              </a:spcBef>
              <a:defRPr sz="3000">
                <a:solidFill>
                  <a:srgbClr val="333333"/>
                </a:solidFill>
              </a:defRPr>
            </a:lvl1pPr>
          </a:lstStyle>
          <a:p>
            <a:r>
              <a:rPr sz="1500"/>
              <a:t>The views on environmental change and the relationship of humans with regard to their natural environment are shaped by local beliefs, traditions, religious ideas, and economic activities</a:t>
            </a:r>
          </a:p>
        </p:txBody>
      </p:sp>
      <p:sp>
        <p:nvSpPr>
          <p:cNvPr id="205" name="The learning method of environmental change is important to incorporate in research and policy; for instance, in sensitization about climate change within Morocco"/>
          <p:cNvSpPr txBox="1"/>
          <p:nvPr/>
        </p:nvSpPr>
        <p:spPr>
          <a:xfrm>
            <a:off x="4206721" y="5260325"/>
            <a:ext cx="6755952" cy="743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spAutoFit/>
          </a:bodyPr>
          <a:lstStyle>
            <a:lvl1pPr algn="just" defTabSz="457200">
              <a:spcBef>
                <a:spcPts val="2400"/>
              </a:spcBef>
              <a:defRPr sz="3000">
                <a:solidFill>
                  <a:srgbClr val="333333"/>
                </a:solidFill>
              </a:defRPr>
            </a:lvl1pPr>
          </a:lstStyle>
          <a:p>
            <a:r>
              <a:rPr sz="1500"/>
              <a:t>The learning method of environmental change is important to incorporate in research and policy; for instance, in sensitization about climate change within Morocco</a:t>
            </a:r>
          </a:p>
        </p:txBody>
      </p:sp>
      <p:sp>
        <p:nvSpPr>
          <p:cNvPr id="206" name="Environmental Worldviews in Morocco"/>
          <p:cNvSpPr txBox="1">
            <a:spLocks noGrp="1"/>
          </p:cNvSpPr>
          <p:nvPr>
            <p:ph type="title"/>
          </p:nvPr>
        </p:nvSpPr>
        <p:spPr>
          <a:xfrm>
            <a:off x="2289487" y="-441420"/>
            <a:ext cx="9751061" cy="1325218"/>
          </a:xfrm>
          <a:prstGeom prst="rect">
            <a:avLst/>
          </a:prstGeom>
        </p:spPr>
        <p:txBody>
          <a:bodyPr>
            <a:normAutofit fontScale="90000"/>
          </a:bodyPr>
          <a:lstStyle/>
          <a:p>
            <a:pPr>
              <a:defRPr sz="4800" b="1">
                <a:solidFill>
                  <a:srgbClr val="0070C0"/>
                </a:solidFill>
              </a:defRPr>
            </a:pPr>
            <a:r>
              <a:t>Environmental Worldviews in Morocco</a:t>
            </a:r>
            <a:b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BB3B2820-0FF9-63C9-055D-0E8ED81694F1}"/>
            </a:ext>
          </a:extLst>
        </p:cNvPr>
        <p:cNvGrpSpPr/>
        <p:nvPr/>
      </p:nvGrpSpPr>
      <p:grpSpPr>
        <a:xfrm>
          <a:off x="0" y="0"/>
          <a:ext cx="0" cy="0"/>
          <a:chOff x="0" y="0"/>
          <a:chExt cx="0" cy="0"/>
        </a:xfrm>
      </p:grpSpPr>
      <p:sp>
        <p:nvSpPr>
          <p:cNvPr id="153" name="Title 1">
            <a:extLst>
              <a:ext uri="{FF2B5EF4-FFF2-40B4-BE49-F238E27FC236}">
                <a16:creationId xmlns:a16="http://schemas.microsoft.com/office/drawing/2014/main" id="{65AD7A3B-7EF6-623D-53E1-1CBD6E0771BA}"/>
              </a:ext>
            </a:extLst>
          </p:cNvPr>
          <p:cNvSpPr>
            <a:spLocks noGrp="1"/>
          </p:cNvSpPr>
          <p:nvPr>
            <p:ph type="title"/>
          </p:nvPr>
        </p:nvSpPr>
        <p:spPr>
          <a:xfrm>
            <a:off x="455612" y="990600"/>
            <a:ext cx="6858000" cy="381000"/>
          </a:xfrm>
        </p:spPr>
        <p:txBody>
          <a:bodyPr>
            <a:normAutofit/>
          </a:bodyPr>
          <a:lstStyle/>
          <a:p>
            <a:r>
              <a:rPr lang="en-US" sz="2000" b="1" dirty="0">
                <a:solidFill>
                  <a:srgbClr val="0070C0"/>
                </a:solidFill>
              </a:rPr>
              <a:t>Understanding Environmental Worldviews (EW)</a:t>
            </a:r>
            <a:endParaRPr lang="en-US" dirty="0">
              <a:solidFill>
                <a:srgbClr val="0070C0"/>
              </a:solidFill>
            </a:endParaRPr>
          </a:p>
        </p:txBody>
      </p:sp>
      <p:sp>
        <p:nvSpPr>
          <p:cNvPr id="146" name="Google Shape;146;p6" hidden="1">
            <a:extLst>
              <a:ext uri="{FF2B5EF4-FFF2-40B4-BE49-F238E27FC236}">
                <a16:creationId xmlns:a16="http://schemas.microsoft.com/office/drawing/2014/main" id="{6985FA8D-5E79-8D07-83E2-577DEE45EC9E}"/>
              </a:ext>
            </a:extLst>
          </p:cNvPr>
          <p:cNvSpPr txBox="1">
            <a:spLocks noGrp="1"/>
          </p:cNvSpPr>
          <p:nvPr>
            <p:ph type="sldNum" idx="12"/>
          </p:nvPr>
        </p:nvSpPr>
        <p:spPr>
          <a:xfrm>
            <a:off x="8608357" y="6355588"/>
            <a:ext cx="2742486" cy="365030"/>
          </a:xfrm>
          <a:prstGeom prst="rect">
            <a:avLst/>
          </a:prstGeom>
          <a:noFill/>
          <a:ln>
            <a:noFill/>
          </a:ln>
        </p:spPr>
        <p:txBody>
          <a:bodyPr spcFirstLastPara="1" vert="horz" wrap="square" lIns="91401" tIns="45688" rIns="91401" bIns="45688" rtlCol="0" anchor="ctr" anchorCtr="0">
            <a:noAutofit/>
          </a:bodyPr>
          <a:lstStyle/>
          <a:p>
            <a:pPr>
              <a:spcAft>
                <a:spcPts val="600"/>
              </a:spcAft>
            </a:pPr>
            <a:fld id="{00000000-1234-1234-1234-123412341234}" type="slidenum">
              <a:rPr lang="en-US"/>
              <a:pPr>
                <a:spcAft>
                  <a:spcPts val="600"/>
                </a:spcAft>
              </a:pPr>
              <a:t>35</a:t>
            </a:fld>
            <a:endParaRPr lang="en-US" dirty="0"/>
          </a:p>
        </p:txBody>
      </p:sp>
      <p:sp>
        <p:nvSpPr>
          <p:cNvPr id="4" name="TextBox 3">
            <a:extLst>
              <a:ext uri="{FF2B5EF4-FFF2-40B4-BE49-F238E27FC236}">
                <a16:creationId xmlns:a16="http://schemas.microsoft.com/office/drawing/2014/main" id="{F332C186-2D7C-7D31-D254-A994D52A7F46}"/>
              </a:ext>
            </a:extLst>
          </p:cNvPr>
          <p:cNvSpPr txBox="1"/>
          <p:nvPr/>
        </p:nvSpPr>
        <p:spPr>
          <a:xfrm>
            <a:off x="303212" y="2057400"/>
            <a:ext cx="11201400" cy="3539430"/>
          </a:xfrm>
          <a:prstGeom prst="rect">
            <a:avLst/>
          </a:prstGeom>
          <a:noFill/>
        </p:spPr>
        <p:txBody>
          <a:bodyPr wrap="square">
            <a:spAutoFit/>
          </a:bodyPr>
          <a:lstStyle/>
          <a:p>
            <a:pPr indent="-457063">
              <a:spcBef>
                <a:spcPts val="0"/>
              </a:spcBef>
              <a:buSzPts val="2700"/>
              <a:buFont typeface="Arial"/>
              <a:buChar char="•"/>
            </a:pPr>
            <a:r>
              <a:rPr lang="en-US" sz="2800" dirty="0">
                <a:latin typeface="Calibri" panose="020F0502020204030204" pitchFamily="34" charset="0"/>
                <a:cs typeface="Calibri" panose="020F0502020204030204" pitchFamily="34" charset="0"/>
              </a:rPr>
              <a:t>Interested in the intersection of EW and Intercultural Dimensions on 	environmental sustainability.</a:t>
            </a:r>
          </a:p>
          <a:p>
            <a:pPr>
              <a:spcBef>
                <a:spcPts val="0"/>
              </a:spcBef>
              <a:buSzPts val="2700"/>
            </a:pPr>
            <a:endParaRPr lang="en-US" sz="2800" dirty="0">
              <a:latin typeface="Calibri" panose="020F0502020204030204" pitchFamily="34" charset="0"/>
              <a:cs typeface="Calibri" panose="020F0502020204030204" pitchFamily="34" charset="0"/>
            </a:endParaRPr>
          </a:p>
          <a:p>
            <a:pPr indent="-457063">
              <a:buSzPts val="2700"/>
              <a:buFont typeface="Arial"/>
              <a:buChar char="•"/>
            </a:pPr>
            <a:r>
              <a:rPr lang="en-US" sz="2800" dirty="0">
                <a:latin typeface="Calibri" panose="020F0502020204030204" pitchFamily="34" charset="0"/>
                <a:cs typeface="Calibri" panose="020F0502020204030204" pitchFamily="34" charset="0"/>
              </a:rPr>
              <a:t>Conducted the New Ecological Paradigm survey with a sample of n=889 	from 2020-2023 with 35% Global South.</a:t>
            </a:r>
          </a:p>
          <a:p>
            <a:pPr indent="-457063">
              <a:buSzPts val="2700"/>
              <a:buFont typeface="Arial"/>
              <a:buChar char="•"/>
            </a:pPr>
            <a:endParaRPr lang="en-US" sz="2800" dirty="0">
              <a:latin typeface="Calibri" panose="020F0502020204030204" pitchFamily="34" charset="0"/>
              <a:cs typeface="Calibri" panose="020F0502020204030204" pitchFamily="34" charset="0"/>
            </a:endParaRPr>
          </a:p>
          <a:p>
            <a:pPr indent="-457063">
              <a:buSzPts val="2700"/>
              <a:buFont typeface="Arial"/>
              <a:buChar char="•"/>
            </a:pPr>
            <a:r>
              <a:rPr lang="en-US" sz="2800" b="1" dirty="0">
                <a:latin typeface="Calibri" panose="020F0502020204030204" pitchFamily="34" charset="0"/>
                <a:cs typeface="Calibri" panose="020F0502020204030204" pitchFamily="34" charset="0"/>
              </a:rPr>
              <a:t>Use Cohen’s </a:t>
            </a:r>
            <a:r>
              <a:rPr lang="en-US" sz="2800" b="1" i="1" dirty="0">
                <a:latin typeface="Calibri" panose="020F0502020204030204" pitchFamily="34" charset="0"/>
                <a:cs typeface="Calibri" panose="020F0502020204030204" pitchFamily="34" charset="0"/>
              </a:rPr>
              <a:t>d</a:t>
            </a:r>
            <a:r>
              <a:rPr lang="en-US" sz="2800" b="1" dirty="0">
                <a:latin typeface="Calibri" panose="020F0502020204030204" pitchFamily="34" charset="0"/>
                <a:cs typeface="Calibri" panose="020F0502020204030204" pitchFamily="34" charset="0"/>
              </a:rPr>
              <a:t> (compares means) and </a:t>
            </a:r>
            <a:r>
              <a:rPr lang="en-US" sz="2800" b="1" dirty="0">
                <a:latin typeface="Calibri" panose="020F0502020204030204" pitchFamily="34" charset="0"/>
                <a:ea typeface="Times New Roman"/>
                <a:cs typeface="Calibri" panose="020F0502020204030204" pitchFamily="34" charset="0"/>
                <a:sym typeface="Times New Roman"/>
              </a:rPr>
              <a:t>η2 (eta-compares variance) </a:t>
            </a:r>
            <a:r>
              <a:rPr lang="en-US" sz="2800" dirty="0">
                <a:latin typeface="Calibri" panose="020F0502020204030204" pitchFamily="34" charset="0"/>
                <a:cs typeface="Calibri" panose="020F0502020204030204" pitchFamily="34" charset="0"/>
              </a:rPr>
              <a:t>to 	compare countries in dyads with significant Chi-Square scores.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012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0A3E8617-7418-2EEC-15B4-48165659F826}"/>
            </a:ext>
          </a:extLst>
        </p:cNvPr>
        <p:cNvGrpSpPr/>
        <p:nvPr/>
      </p:nvGrpSpPr>
      <p:grpSpPr>
        <a:xfrm>
          <a:off x="0" y="0"/>
          <a:ext cx="0" cy="0"/>
          <a:chOff x="0" y="0"/>
          <a:chExt cx="0" cy="0"/>
        </a:xfrm>
      </p:grpSpPr>
      <p:sp>
        <p:nvSpPr>
          <p:cNvPr id="153" name="Title 1">
            <a:extLst>
              <a:ext uri="{FF2B5EF4-FFF2-40B4-BE49-F238E27FC236}">
                <a16:creationId xmlns:a16="http://schemas.microsoft.com/office/drawing/2014/main" id="{210E96FF-576C-7DA0-F213-F708D80F5FA9}"/>
              </a:ext>
            </a:extLst>
          </p:cNvPr>
          <p:cNvSpPr>
            <a:spLocks noGrp="1"/>
          </p:cNvSpPr>
          <p:nvPr>
            <p:ph type="title"/>
          </p:nvPr>
        </p:nvSpPr>
        <p:spPr>
          <a:xfrm>
            <a:off x="150812" y="228600"/>
            <a:ext cx="6858000" cy="381000"/>
          </a:xfrm>
        </p:spPr>
        <p:txBody>
          <a:bodyPr>
            <a:normAutofit/>
          </a:bodyPr>
          <a:lstStyle/>
          <a:p>
            <a:r>
              <a:rPr lang="en-US" sz="2000" b="1" dirty="0">
                <a:solidFill>
                  <a:srgbClr val="0070C0"/>
                </a:solidFill>
              </a:rPr>
              <a:t>Understanding Environmental Worldviews (EW)</a:t>
            </a:r>
            <a:endParaRPr lang="en-US" dirty="0">
              <a:solidFill>
                <a:srgbClr val="0070C0"/>
              </a:solidFill>
            </a:endParaRPr>
          </a:p>
        </p:txBody>
      </p:sp>
      <p:sp>
        <p:nvSpPr>
          <p:cNvPr id="146" name="Google Shape;146;p6" hidden="1">
            <a:extLst>
              <a:ext uri="{FF2B5EF4-FFF2-40B4-BE49-F238E27FC236}">
                <a16:creationId xmlns:a16="http://schemas.microsoft.com/office/drawing/2014/main" id="{DAB96F0D-FECA-34B3-23F7-81D5B34BEC72}"/>
              </a:ext>
            </a:extLst>
          </p:cNvPr>
          <p:cNvSpPr txBox="1">
            <a:spLocks noGrp="1"/>
          </p:cNvSpPr>
          <p:nvPr>
            <p:ph type="sldNum" idx="12"/>
          </p:nvPr>
        </p:nvSpPr>
        <p:spPr>
          <a:xfrm>
            <a:off x="8608357" y="6355588"/>
            <a:ext cx="2742486" cy="365030"/>
          </a:xfrm>
          <a:prstGeom prst="rect">
            <a:avLst/>
          </a:prstGeom>
          <a:noFill/>
          <a:ln>
            <a:noFill/>
          </a:ln>
        </p:spPr>
        <p:txBody>
          <a:bodyPr spcFirstLastPara="1" vert="horz" wrap="square" lIns="91401" tIns="45688" rIns="91401" bIns="45688" rtlCol="0" anchor="ctr" anchorCtr="0">
            <a:noAutofit/>
          </a:bodyPr>
          <a:lstStyle/>
          <a:p>
            <a:pPr>
              <a:spcAft>
                <a:spcPts val="600"/>
              </a:spcAft>
            </a:pPr>
            <a:fld id="{00000000-1234-1234-1234-123412341234}" type="slidenum">
              <a:rPr lang="en-US"/>
              <a:pPr>
                <a:spcAft>
                  <a:spcPts val="600"/>
                </a:spcAft>
              </a:pPr>
              <a:t>36</a:t>
            </a:fld>
            <a:endParaRPr lang="en-US" dirty="0"/>
          </a:p>
        </p:txBody>
      </p:sp>
      <p:sp>
        <p:nvSpPr>
          <p:cNvPr id="4" name="TextBox 3">
            <a:extLst>
              <a:ext uri="{FF2B5EF4-FFF2-40B4-BE49-F238E27FC236}">
                <a16:creationId xmlns:a16="http://schemas.microsoft.com/office/drawing/2014/main" id="{784DD21F-AA20-497F-996F-FB8CEC8CCE84}"/>
              </a:ext>
            </a:extLst>
          </p:cNvPr>
          <p:cNvSpPr txBox="1"/>
          <p:nvPr/>
        </p:nvSpPr>
        <p:spPr>
          <a:xfrm>
            <a:off x="379412" y="729343"/>
            <a:ext cx="7467600" cy="369332"/>
          </a:xfrm>
          <a:prstGeom prst="rect">
            <a:avLst/>
          </a:prstGeom>
          <a:noFill/>
        </p:spPr>
        <p:txBody>
          <a:bodyPr wrap="square">
            <a:spAutoFit/>
          </a:bodyPr>
          <a:lstStyle/>
          <a:p>
            <a:pPr>
              <a:spcBef>
                <a:spcPts val="0"/>
              </a:spcBef>
              <a:buSzPts val="2700"/>
            </a:pPr>
            <a:r>
              <a:rPr lang="en-US" b="1" dirty="0">
                <a:latin typeface="Calibri" panose="020F0502020204030204" pitchFamily="34" charset="0"/>
                <a:cs typeface="Calibri" panose="020F0502020204030204" pitchFamily="34" charset="0"/>
              </a:rPr>
              <a:t>Most Similar Environmental Worldviews using Radar Graphs Mapping NEP  </a:t>
            </a:r>
          </a:p>
        </p:txBody>
      </p:sp>
      <p:pic>
        <p:nvPicPr>
          <p:cNvPr id="5" name="Google Shape;160;p7">
            <a:extLst>
              <a:ext uri="{FF2B5EF4-FFF2-40B4-BE49-F238E27FC236}">
                <a16:creationId xmlns:a16="http://schemas.microsoft.com/office/drawing/2014/main" id="{143AD220-46E1-1570-5390-699B2CEC5EB8}"/>
              </a:ext>
            </a:extLst>
          </p:cNvPr>
          <p:cNvPicPr preferRelativeResize="0"/>
          <p:nvPr/>
        </p:nvPicPr>
        <p:blipFill rotWithShape="1">
          <a:blip r:embed="rId3">
            <a:alphaModFix/>
          </a:blip>
          <a:srcRect/>
          <a:stretch/>
        </p:blipFill>
        <p:spPr>
          <a:xfrm>
            <a:off x="227012" y="1333499"/>
            <a:ext cx="5410200" cy="4501243"/>
          </a:xfrm>
          <a:prstGeom prst="rect">
            <a:avLst/>
          </a:prstGeom>
          <a:noFill/>
          <a:ln>
            <a:noFill/>
          </a:ln>
        </p:spPr>
      </p:pic>
      <p:pic>
        <p:nvPicPr>
          <p:cNvPr id="7" name="Google Shape;164;p7">
            <a:extLst>
              <a:ext uri="{FF2B5EF4-FFF2-40B4-BE49-F238E27FC236}">
                <a16:creationId xmlns:a16="http://schemas.microsoft.com/office/drawing/2014/main" id="{5AE2122B-5007-DDF1-7BB6-AFA4F32DCD69}"/>
              </a:ext>
            </a:extLst>
          </p:cNvPr>
          <p:cNvPicPr preferRelativeResize="0"/>
          <p:nvPr/>
        </p:nvPicPr>
        <p:blipFill rotWithShape="1">
          <a:blip r:embed="rId4">
            <a:alphaModFix/>
          </a:blip>
          <a:srcRect/>
          <a:stretch/>
        </p:blipFill>
        <p:spPr>
          <a:xfrm>
            <a:off x="5789612" y="1333499"/>
            <a:ext cx="6019800" cy="4501245"/>
          </a:xfrm>
          <a:prstGeom prst="rect">
            <a:avLst/>
          </a:prstGeom>
          <a:noFill/>
          <a:ln>
            <a:noFill/>
          </a:ln>
        </p:spPr>
      </p:pic>
      <p:sp>
        <p:nvSpPr>
          <p:cNvPr id="2" name="TextBox 1">
            <a:extLst>
              <a:ext uri="{FF2B5EF4-FFF2-40B4-BE49-F238E27FC236}">
                <a16:creationId xmlns:a16="http://schemas.microsoft.com/office/drawing/2014/main" id="{C696E567-DF04-A2BA-E3FB-2688A12C9F85}"/>
              </a:ext>
            </a:extLst>
          </p:cNvPr>
          <p:cNvSpPr txBox="1"/>
          <p:nvPr/>
        </p:nvSpPr>
        <p:spPr>
          <a:xfrm>
            <a:off x="6094411" y="6096000"/>
            <a:ext cx="5715001" cy="646331"/>
          </a:xfrm>
          <a:prstGeom prst="rect">
            <a:avLst/>
          </a:prstGeom>
          <a:noFill/>
        </p:spPr>
        <p:txBody>
          <a:bodyPr wrap="square">
            <a:spAutoFit/>
          </a:bodyPr>
          <a:lstStyle/>
          <a:p>
            <a:pPr indent="-457063">
              <a:spcBef>
                <a:spcPts val="0"/>
              </a:spcBef>
              <a:buSzPts val="2700"/>
              <a:buFont typeface="Arial"/>
              <a:buChar char="•"/>
            </a:pPr>
            <a:r>
              <a:rPr lang="en-US" sz="1800" b="1" dirty="0">
                <a:latin typeface="Calibri" panose="020F0502020204030204" pitchFamily="34" charset="0"/>
                <a:ea typeface="Times New Roman"/>
                <a:cs typeface="Calibri" panose="020F0502020204030204" pitchFamily="34" charset="0"/>
                <a:sym typeface="Times New Roman"/>
              </a:rPr>
              <a:t>Strength of Similarity (</a:t>
            </a:r>
            <a:r>
              <a:rPr lang="en-US" sz="1800" b="1" dirty="0">
                <a:latin typeface="Times New Roman"/>
                <a:ea typeface="Times New Roman"/>
                <a:cs typeface="Times New Roman"/>
                <a:sym typeface="Times New Roman"/>
              </a:rPr>
              <a:t>η2) </a:t>
            </a:r>
            <a:r>
              <a:rPr lang="en-US" sz="1800" b="1" dirty="0">
                <a:latin typeface="Calibri" panose="020F0502020204030204" pitchFamily="34" charset="0"/>
                <a:ea typeface="Times New Roman"/>
                <a:cs typeface="Calibri" panose="020F0502020204030204" pitchFamily="34" charset="0"/>
                <a:sym typeface="Times New Roman"/>
              </a:rPr>
              <a:t>– </a:t>
            </a:r>
          </a:p>
          <a:p>
            <a:pPr>
              <a:spcBef>
                <a:spcPts val="0"/>
              </a:spcBef>
              <a:buSzPts val="2700"/>
            </a:pPr>
            <a:r>
              <a:rPr lang="en-US" b="1" dirty="0">
                <a:latin typeface="Calibri" panose="020F0502020204030204" pitchFamily="34" charset="0"/>
                <a:ea typeface="Times New Roman"/>
                <a:cs typeface="Calibri" panose="020F0502020204030204" pitchFamily="34" charset="0"/>
                <a:sym typeface="Times New Roman"/>
              </a:rPr>
              <a:t>	</a:t>
            </a:r>
            <a:r>
              <a:rPr lang="en-US" sz="1800" b="1" dirty="0">
                <a:latin typeface="Calibri" panose="020F0502020204030204" pitchFamily="34" charset="0"/>
                <a:ea typeface="Times New Roman"/>
                <a:cs typeface="Calibri" panose="020F0502020204030204" pitchFamily="34" charset="0"/>
                <a:sym typeface="Times New Roman"/>
              </a:rPr>
              <a:t>Note </a:t>
            </a:r>
            <a:r>
              <a:rPr lang="en-US" b="1" dirty="0">
                <a:latin typeface="Calibri" panose="020F0502020204030204" pitchFamily="34" charset="0"/>
                <a:cs typeface="Calibri" panose="020F0502020204030204" pitchFamily="34" charset="0"/>
              </a:rPr>
              <a:t>Questions 1, 6, 10, 12 most similar</a:t>
            </a:r>
          </a:p>
        </p:txBody>
      </p:sp>
      <p:sp>
        <p:nvSpPr>
          <p:cNvPr id="3" name="TextBox 2">
            <a:extLst>
              <a:ext uri="{FF2B5EF4-FFF2-40B4-BE49-F238E27FC236}">
                <a16:creationId xmlns:a16="http://schemas.microsoft.com/office/drawing/2014/main" id="{72117220-B985-B247-75E6-7B82E3D2C0E3}"/>
              </a:ext>
            </a:extLst>
          </p:cNvPr>
          <p:cNvSpPr txBox="1"/>
          <p:nvPr/>
        </p:nvSpPr>
        <p:spPr>
          <a:xfrm>
            <a:off x="379412" y="6128657"/>
            <a:ext cx="5257800" cy="646331"/>
          </a:xfrm>
          <a:prstGeom prst="rect">
            <a:avLst/>
          </a:prstGeom>
          <a:noFill/>
        </p:spPr>
        <p:txBody>
          <a:bodyPr wrap="square">
            <a:spAutoFit/>
          </a:bodyPr>
          <a:lstStyle/>
          <a:p>
            <a:pPr indent="-457063">
              <a:spcBef>
                <a:spcPts val="0"/>
              </a:spcBef>
              <a:buSzPts val="2700"/>
              <a:buFont typeface="Arial"/>
              <a:buChar char="•"/>
            </a:pPr>
            <a:r>
              <a:rPr lang="en-US" b="1" dirty="0">
                <a:latin typeface="Calibri" panose="020F0502020204030204" pitchFamily="34" charset="0"/>
                <a:cs typeface="Calibri" panose="020F0502020204030204" pitchFamily="34" charset="0"/>
              </a:rPr>
              <a:t>Cohen’s </a:t>
            </a:r>
            <a:r>
              <a:rPr lang="en-US" b="1" i="1" dirty="0">
                <a:latin typeface="Calibri" panose="020F0502020204030204" pitchFamily="34" charset="0"/>
                <a:cs typeface="Calibri" panose="020F0502020204030204" pitchFamily="34" charset="0"/>
              </a:rPr>
              <a:t>d</a:t>
            </a:r>
            <a:r>
              <a:rPr lang="en-US" b="1" dirty="0">
                <a:latin typeface="Calibri" panose="020F0502020204030204" pitchFamily="34" charset="0"/>
                <a:cs typeface="Calibri" panose="020F0502020204030204" pitchFamily="34" charset="0"/>
              </a:rPr>
              <a:t> Countries Most Similar for all NEP 	Questions</a:t>
            </a:r>
          </a:p>
        </p:txBody>
      </p:sp>
    </p:spTree>
    <p:extLst>
      <p:ext uri="{BB962C8B-B14F-4D97-AF65-F5344CB8AC3E}">
        <p14:creationId xmlns:p14="http://schemas.microsoft.com/office/powerpoint/2010/main" val="118532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66ADA453-FF6C-7CD1-1DE1-91A80051B7EF}"/>
            </a:ext>
          </a:extLst>
        </p:cNvPr>
        <p:cNvGrpSpPr/>
        <p:nvPr/>
      </p:nvGrpSpPr>
      <p:grpSpPr>
        <a:xfrm>
          <a:off x="0" y="0"/>
          <a:ext cx="0" cy="0"/>
          <a:chOff x="0" y="0"/>
          <a:chExt cx="0" cy="0"/>
        </a:xfrm>
      </p:grpSpPr>
      <p:sp>
        <p:nvSpPr>
          <p:cNvPr id="153" name="Title 1">
            <a:extLst>
              <a:ext uri="{FF2B5EF4-FFF2-40B4-BE49-F238E27FC236}">
                <a16:creationId xmlns:a16="http://schemas.microsoft.com/office/drawing/2014/main" id="{702E802A-85A5-56DA-4996-C33F04E2987A}"/>
              </a:ext>
            </a:extLst>
          </p:cNvPr>
          <p:cNvSpPr>
            <a:spLocks noGrp="1"/>
          </p:cNvSpPr>
          <p:nvPr>
            <p:ph type="title"/>
          </p:nvPr>
        </p:nvSpPr>
        <p:spPr>
          <a:xfrm>
            <a:off x="150812" y="228600"/>
            <a:ext cx="6858000" cy="381000"/>
          </a:xfrm>
        </p:spPr>
        <p:txBody>
          <a:bodyPr>
            <a:normAutofit/>
          </a:bodyPr>
          <a:lstStyle/>
          <a:p>
            <a:r>
              <a:rPr lang="en-US" sz="2000" b="1" dirty="0">
                <a:solidFill>
                  <a:srgbClr val="0070C0"/>
                </a:solidFill>
              </a:rPr>
              <a:t>Understanding Environmental Worldviews (EW)</a:t>
            </a:r>
            <a:endParaRPr lang="en-US" dirty="0">
              <a:solidFill>
                <a:srgbClr val="0070C0"/>
              </a:solidFill>
            </a:endParaRPr>
          </a:p>
        </p:txBody>
      </p:sp>
      <p:sp>
        <p:nvSpPr>
          <p:cNvPr id="146" name="Google Shape;146;p6" hidden="1">
            <a:extLst>
              <a:ext uri="{FF2B5EF4-FFF2-40B4-BE49-F238E27FC236}">
                <a16:creationId xmlns:a16="http://schemas.microsoft.com/office/drawing/2014/main" id="{9DF7475F-6D5D-AE62-F460-3910462C4CD4}"/>
              </a:ext>
            </a:extLst>
          </p:cNvPr>
          <p:cNvSpPr txBox="1">
            <a:spLocks noGrp="1"/>
          </p:cNvSpPr>
          <p:nvPr>
            <p:ph type="sldNum" idx="12"/>
          </p:nvPr>
        </p:nvSpPr>
        <p:spPr>
          <a:xfrm>
            <a:off x="8608357" y="6355588"/>
            <a:ext cx="2742486" cy="365030"/>
          </a:xfrm>
          <a:prstGeom prst="rect">
            <a:avLst/>
          </a:prstGeom>
          <a:noFill/>
          <a:ln>
            <a:noFill/>
          </a:ln>
        </p:spPr>
        <p:txBody>
          <a:bodyPr spcFirstLastPara="1" vert="horz" wrap="square" lIns="91401" tIns="45688" rIns="91401" bIns="45688" rtlCol="0" anchor="ctr" anchorCtr="0">
            <a:noAutofit/>
          </a:bodyPr>
          <a:lstStyle/>
          <a:p>
            <a:pPr>
              <a:spcAft>
                <a:spcPts val="600"/>
              </a:spcAft>
            </a:pPr>
            <a:fld id="{00000000-1234-1234-1234-123412341234}" type="slidenum">
              <a:rPr lang="en-US"/>
              <a:pPr>
                <a:spcAft>
                  <a:spcPts val="600"/>
                </a:spcAft>
              </a:pPr>
              <a:t>37</a:t>
            </a:fld>
            <a:endParaRPr lang="en-US" dirty="0"/>
          </a:p>
        </p:txBody>
      </p:sp>
      <p:sp>
        <p:nvSpPr>
          <p:cNvPr id="4" name="TextBox 3">
            <a:extLst>
              <a:ext uri="{FF2B5EF4-FFF2-40B4-BE49-F238E27FC236}">
                <a16:creationId xmlns:a16="http://schemas.microsoft.com/office/drawing/2014/main" id="{059FF17E-5793-AA98-89EB-DE0C09423267}"/>
              </a:ext>
            </a:extLst>
          </p:cNvPr>
          <p:cNvSpPr txBox="1"/>
          <p:nvPr/>
        </p:nvSpPr>
        <p:spPr>
          <a:xfrm>
            <a:off x="379412" y="729343"/>
            <a:ext cx="9448800" cy="369332"/>
          </a:xfrm>
          <a:prstGeom prst="rect">
            <a:avLst/>
          </a:prstGeom>
          <a:noFill/>
        </p:spPr>
        <p:txBody>
          <a:bodyPr wrap="square">
            <a:spAutoFit/>
          </a:bodyPr>
          <a:lstStyle/>
          <a:p>
            <a:pPr>
              <a:spcBef>
                <a:spcPts val="0"/>
              </a:spcBef>
              <a:buSzPts val="2700"/>
            </a:pPr>
            <a:r>
              <a:rPr lang="en-US" b="1" dirty="0">
                <a:latin typeface="Calibri" panose="020F0502020204030204" pitchFamily="34" charset="0"/>
                <a:cs typeface="Calibri" panose="020F0502020204030204" pitchFamily="34" charset="0"/>
              </a:rPr>
              <a:t>Most Dissimilar Environmental Worldviews using Radar Graphs Mapping NEP  </a:t>
            </a:r>
          </a:p>
        </p:txBody>
      </p:sp>
      <p:sp>
        <p:nvSpPr>
          <p:cNvPr id="2" name="TextBox 1">
            <a:extLst>
              <a:ext uri="{FF2B5EF4-FFF2-40B4-BE49-F238E27FC236}">
                <a16:creationId xmlns:a16="http://schemas.microsoft.com/office/drawing/2014/main" id="{4E6987FE-C4B8-0DF9-086C-1CB0E20936F6}"/>
              </a:ext>
            </a:extLst>
          </p:cNvPr>
          <p:cNvSpPr txBox="1"/>
          <p:nvPr/>
        </p:nvSpPr>
        <p:spPr>
          <a:xfrm>
            <a:off x="6094412" y="5945556"/>
            <a:ext cx="5715001" cy="646331"/>
          </a:xfrm>
          <a:prstGeom prst="rect">
            <a:avLst/>
          </a:prstGeom>
          <a:noFill/>
        </p:spPr>
        <p:txBody>
          <a:bodyPr wrap="square">
            <a:spAutoFit/>
          </a:bodyPr>
          <a:lstStyle/>
          <a:p>
            <a:pPr indent="-457063">
              <a:buSzPts val="2700"/>
              <a:buFont typeface="Arial"/>
              <a:buChar char="•"/>
            </a:pPr>
            <a:r>
              <a:rPr lang="en-US" sz="1800" b="1" dirty="0">
                <a:latin typeface="Calibri" panose="020F0502020204030204" pitchFamily="34" charset="0"/>
                <a:ea typeface="Times New Roman"/>
                <a:cs typeface="Calibri" panose="020F0502020204030204" pitchFamily="34" charset="0"/>
                <a:sym typeface="Times New Roman"/>
              </a:rPr>
              <a:t>Strength of </a:t>
            </a:r>
            <a:r>
              <a:rPr lang="en-US" b="1" dirty="0">
                <a:latin typeface="Calibri" panose="020F0502020204030204" pitchFamily="34" charset="0"/>
                <a:ea typeface="Times New Roman"/>
                <a:cs typeface="Calibri" panose="020F0502020204030204" pitchFamily="34" charset="0"/>
                <a:sym typeface="Times New Roman"/>
              </a:rPr>
              <a:t>Difference</a:t>
            </a:r>
            <a:r>
              <a:rPr lang="en-US" sz="1800" b="1" dirty="0">
                <a:latin typeface="Calibri" panose="020F0502020204030204" pitchFamily="34" charset="0"/>
                <a:ea typeface="Times New Roman"/>
                <a:cs typeface="Calibri" panose="020F0502020204030204" pitchFamily="34" charset="0"/>
                <a:sym typeface="Times New Roman"/>
              </a:rPr>
              <a:t> (η2) –</a:t>
            </a:r>
          </a:p>
          <a:p>
            <a:pPr>
              <a:spcBef>
                <a:spcPts val="0"/>
              </a:spcBef>
              <a:buSzPts val="2700"/>
            </a:pPr>
            <a:r>
              <a:rPr lang="en-US" sz="1800" b="1" dirty="0">
                <a:latin typeface="Calibri" panose="020F0502020204030204" pitchFamily="34" charset="0"/>
                <a:ea typeface="Times New Roman"/>
                <a:cs typeface="Calibri" panose="020F0502020204030204" pitchFamily="34" charset="0"/>
                <a:sym typeface="Times New Roman"/>
              </a:rPr>
              <a:t>	Note </a:t>
            </a:r>
            <a:r>
              <a:rPr lang="en-US" b="1" dirty="0">
                <a:latin typeface="Calibri" panose="020F0502020204030204" pitchFamily="34" charset="0"/>
                <a:cs typeface="Calibri" panose="020F0502020204030204" pitchFamily="34" charset="0"/>
              </a:rPr>
              <a:t>Questions 2, 6, 10, 12, 14 most dissimilar</a:t>
            </a:r>
          </a:p>
        </p:txBody>
      </p:sp>
      <p:sp>
        <p:nvSpPr>
          <p:cNvPr id="3" name="TextBox 2">
            <a:extLst>
              <a:ext uri="{FF2B5EF4-FFF2-40B4-BE49-F238E27FC236}">
                <a16:creationId xmlns:a16="http://schemas.microsoft.com/office/drawing/2014/main" id="{51BEA987-C627-508F-8F5A-DB54D004F815}"/>
              </a:ext>
            </a:extLst>
          </p:cNvPr>
          <p:cNvSpPr txBox="1"/>
          <p:nvPr/>
        </p:nvSpPr>
        <p:spPr>
          <a:xfrm>
            <a:off x="379412" y="5994321"/>
            <a:ext cx="5257800" cy="646331"/>
          </a:xfrm>
          <a:prstGeom prst="rect">
            <a:avLst/>
          </a:prstGeom>
          <a:noFill/>
        </p:spPr>
        <p:txBody>
          <a:bodyPr wrap="square">
            <a:spAutoFit/>
          </a:bodyPr>
          <a:lstStyle/>
          <a:p>
            <a:pPr indent="-457063">
              <a:spcBef>
                <a:spcPts val="0"/>
              </a:spcBef>
              <a:buSzPts val="2700"/>
              <a:buFont typeface="Arial"/>
              <a:buChar char="•"/>
            </a:pPr>
            <a:r>
              <a:rPr lang="en-US" b="1" dirty="0">
                <a:latin typeface="Calibri" panose="020F0502020204030204" pitchFamily="34" charset="0"/>
                <a:cs typeface="Calibri" panose="020F0502020204030204" pitchFamily="34" charset="0"/>
              </a:rPr>
              <a:t>Cohen’s </a:t>
            </a:r>
            <a:r>
              <a:rPr lang="en-US" b="1" i="1" dirty="0">
                <a:latin typeface="Calibri" panose="020F0502020204030204" pitchFamily="34" charset="0"/>
                <a:cs typeface="Calibri" panose="020F0502020204030204" pitchFamily="34" charset="0"/>
              </a:rPr>
              <a:t>d</a:t>
            </a:r>
            <a:r>
              <a:rPr lang="en-US" b="1" dirty="0">
                <a:latin typeface="Calibri" panose="020F0502020204030204" pitchFamily="34" charset="0"/>
                <a:cs typeface="Calibri" panose="020F0502020204030204" pitchFamily="34" charset="0"/>
              </a:rPr>
              <a:t> Countries Most Dissimilar for all NEP 	Questions</a:t>
            </a:r>
          </a:p>
        </p:txBody>
      </p:sp>
      <p:pic>
        <p:nvPicPr>
          <p:cNvPr id="6" name="Picture 5">
            <a:extLst>
              <a:ext uri="{FF2B5EF4-FFF2-40B4-BE49-F238E27FC236}">
                <a16:creationId xmlns:a16="http://schemas.microsoft.com/office/drawing/2014/main" id="{9D1AA689-E66F-D326-4B60-99171C76D677}"/>
              </a:ext>
            </a:extLst>
          </p:cNvPr>
          <p:cNvPicPr>
            <a:picLocks noChangeAspect="1"/>
          </p:cNvPicPr>
          <p:nvPr/>
        </p:nvPicPr>
        <p:blipFill>
          <a:blip r:embed="rId3"/>
          <a:stretch>
            <a:fillRect/>
          </a:stretch>
        </p:blipFill>
        <p:spPr>
          <a:xfrm>
            <a:off x="379412" y="1390051"/>
            <a:ext cx="5020170" cy="4616325"/>
          </a:xfrm>
          <a:prstGeom prst="rect">
            <a:avLst/>
          </a:prstGeom>
        </p:spPr>
      </p:pic>
      <p:pic>
        <p:nvPicPr>
          <p:cNvPr id="8" name="Picture 7">
            <a:extLst>
              <a:ext uri="{FF2B5EF4-FFF2-40B4-BE49-F238E27FC236}">
                <a16:creationId xmlns:a16="http://schemas.microsoft.com/office/drawing/2014/main" id="{F9E98077-3D02-0B67-DBD6-955660F55C55}"/>
              </a:ext>
            </a:extLst>
          </p:cNvPr>
          <p:cNvPicPr>
            <a:picLocks noChangeAspect="1"/>
          </p:cNvPicPr>
          <p:nvPr/>
        </p:nvPicPr>
        <p:blipFill>
          <a:blip r:embed="rId4"/>
          <a:stretch>
            <a:fillRect/>
          </a:stretch>
        </p:blipFill>
        <p:spPr>
          <a:xfrm>
            <a:off x="6170612" y="1080491"/>
            <a:ext cx="5410200" cy="4754252"/>
          </a:xfrm>
          <a:prstGeom prst="rect">
            <a:avLst/>
          </a:prstGeom>
        </p:spPr>
      </p:pic>
    </p:spTree>
    <p:extLst>
      <p:ext uri="{BB962C8B-B14F-4D97-AF65-F5344CB8AC3E}">
        <p14:creationId xmlns:p14="http://schemas.microsoft.com/office/powerpoint/2010/main" val="3052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7361DC15-9B36-7779-7752-A5DD5D522E47}"/>
            </a:ext>
          </a:extLst>
        </p:cNvPr>
        <p:cNvGrpSpPr/>
        <p:nvPr/>
      </p:nvGrpSpPr>
      <p:grpSpPr>
        <a:xfrm>
          <a:off x="0" y="0"/>
          <a:ext cx="0" cy="0"/>
          <a:chOff x="0" y="0"/>
          <a:chExt cx="0" cy="0"/>
        </a:xfrm>
      </p:grpSpPr>
      <p:sp>
        <p:nvSpPr>
          <p:cNvPr id="153" name="Title 1">
            <a:extLst>
              <a:ext uri="{FF2B5EF4-FFF2-40B4-BE49-F238E27FC236}">
                <a16:creationId xmlns:a16="http://schemas.microsoft.com/office/drawing/2014/main" id="{1A8D380D-B117-ECA1-014D-18E302F481FF}"/>
              </a:ext>
            </a:extLst>
          </p:cNvPr>
          <p:cNvSpPr>
            <a:spLocks noGrp="1"/>
          </p:cNvSpPr>
          <p:nvPr>
            <p:ph type="title"/>
          </p:nvPr>
        </p:nvSpPr>
        <p:spPr>
          <a:xfrm>
            <a:off x="150812" y="228600"/>
            <a:ext cx="6858000" cy="381000"/>
          </a:xfrm>
        </p:spPr>
        <p:txBody>
          <a:bodyPr>
            <a:normAutofit/>
          </a:bodyPr>
          <a:lstStyle/>
          <a:p>
            <a:r>
              <a:rPr lang="en-US" sz="2000" b="1" dirty="0">
                <a:solidFill>
                  <a:srgbClr val="0070C0"/>
                </a:solidFill>
              </a:rPr>
              <a:t>Findings on Environmental Worldviews (EW)</a:t>
            </a:r>
            <a:endParaRPr lang="en-US" dirty="0">
              <a:solidFill>
                <a:srgbClr val="0070C0"/>
              </a:solidFill>
            </a:endParaRPr>
          </a:p>
        </p:txBody>
      </p:sp>
      <p:sp>
        <p:nvSpPr>
          <p:cNvPr id="146" name="Google Shape;146;p6" hidden="1">
            <a:extLst>
              <a:ext uri="{FF2B5EF4-FFF2-40B4-BE49-F238E27FC236}">
                <a16:creationId xmlns:a16="http://schemas.microsoft.com/office/drawing/2014/main" id="{2EF09EE5-DF99-790C-9C0E-AECCC5639EA3}"/>
              </a:ext>
            </a:extLst>
          </p:cNvPr>
          <p:cNvSpPr txBox="1">
            <a:spLocks noGrp="1"/>
          </p:cNvSpPr>
          <p:nvPr>
            <p:ph type="sldNum" idx="12"/>
          </p:nvPr>
        </p:nvSpPr>
        <p:spPr>
          <a:xfrm>
            <a:off x="8608357" y="6355588"/>
            <a:ext cx="2742486" cy="365030"/>
          </a:xfrm>
          <a:prstGeom prst="rect">
            <a:avLst/>
          </a:prstGeom>
          <a:noFill/>
          <a:ln>
            <a:noFill/>
          </a:ln>
        </p:spPr>
        <p:txBody>
          <a:bodyPr spcFirstLastPara="1" vert="horz" wrap="square" lIns="91401" tIns="45688" rIns="91401" bIns="45688" rtlCol="0" anchor="ctr" anchorCtr="0">
            <a:noAutofit/>
          </a:bodyPr>
          <a:lstStyle/>
          <a:p>
            <a:pPr>
              <a:spcAft>
                <a:spcPts val="600"/>
              </a:spcAft>
            </a:pPr>
            <a:fld id="{00000000-1234-1234-1234-123412341234}" type="slidenum">
              <a:rPr lang="en-US"/>
              <a:pPr>
                <a:spcAft>
                  <a:spcPts val="600"/>
                </a:spcAft>
              </a:pPr>
              <a:t>38</a:t>
            </a:fld>
            <a:endParaRPr lang="en-US" dirty="0"/>
          </a:p>
        </p:txBody>
      </p:sp>
      <p:sp>
        <p:nvSpPr>
          <p:cNvPr id="4" name="TextBox 3">
            <a:extLst>
              <a:ext uri="{FF2B5EF4-FFF2-40B4-BE49-F238E27FC236}">
                <a16:creationId xmlns:a16="http://schemas.microsoft.com/office/drawing/2014/main" id="{BC067C28-FEA5-B1FF-FED7-29313793B502}"/>
              </a:ext>
            </a:extLst>
          </p:cNvPr>
          <p:cNvSpPr txBox="1"/>
          <p:nvPr/>
        </p:nvSpPr>
        <p:spPr>
          <a:xfrm>
            <a:off x="379412" y="1166842"/>
            <a:ext cx="11201400" cy="5078313"/>
          </a:xfrm>
          <a:prstGeom prst="rect">
            <a:avLst/>
          </a:prstGeom>
          <a:noFill/>
        </p:spPr>
        <p:txBody>
          <a:bodyPr wrap="square">
            <a:spAutoFit/>
          </a:bodyPr>
          <a:lstStyle/>
          <a:p>
            <a:pPr indent="-457063">
              <a:buSzPts val="2700"/>
              <a:buFont typeface="Arial"/>
              <a:buChar char="•"/>
            </a:pPr>
            <a:r>
              <a:rPr lang="en-US" b="1" u="sng" dirty="0">
                <a:latin typeface="Calibri"/>
                <a:ea typeface="Calibri"/>
                <a:cs typeface="Calibri"/>
                <a:sym typeface="Calibri"/>
              </a:rPr>
              <a:t>Culture played a role in understanding the EW of different nations.</a:t>
            </a:r>
          </a:p>
          <a:p>
            <a:pPr>
              <a:buSzPts val="2700"/>
            </a:pPr>
            <a:endParaRPr lang="en-US" b="1" u="sng" dirty="0">
              <a:latin typeface="Calibri"/>
              <a:ea typeface="Calibri"/>
              <a:cs typeface="Calibri"/>
              <a:sym typeface="Calibri"/>
            </a:endParaRPr>
          </a:p>
          <a:p>
            <a:pPr>
              <a:buSzPts val="2700"/>
            </a:pPr>
            <a:r>
              <a:rPr lang="en-US" dirty="0">
                <a:latin typeface="Calibri"/>
                <a:ea typeface="Calibri"/>
                <a:cs typeface="Calibri"/>
                <a:sym typeface="Calibri"/>
              </a:rPr>
              <a:t> NEP score and culture (defined as individualist versus collective) had a statistically significant impact on explaining the differences between countries (F=5.582, sig.=.018, df=887). </a:t>
            </a:r>
          </a:p>
          <a:p>
            <a:pPr>
              <a:buSzPts val="2700"/>
            </a:pPr>
            <a:endParaRPr lang="en-US" dirty="0">
              <a:latin typeface="Calibri"/>
              <a:cs typeface="Calibri"/>
              <a:sym typeface="Calibri"/>
            </a:endParaRPr>
          </a:p>
          <a:p>
            <a:pPr>
              <a:buSzPts val="2700"/>
            </a:pPr>
            <a:r>
              <a:rPr lang="en-US" b="1" i="1" dirty="0">
                <a:latin typeface="Calibri"/>
                <a:ea typeface="Calibri"/>
                <a:cs typeface="Calibri"/>
                <a:sym typeface="Calibri"/>
              </a:rPr>
              <a:t>Countries that had  different cultures had different NEP scores, but culture only moderately explained the difference</a:t>
            </a:r>
            <a:r>
              <a:rPr lang="en-US" i="1" dirty="0">
                <a:latin typeface="Calibri"/>
                <a:ea typeface="Calibri"/>
                <a:cs typeface="Calibri"/>
                <a:sym typeface="Calibri"/>
              </a:rPr>
              <a:t> (Cohen’s d=-.483).</a:t>
            </a:r>
            <a:endParaRPr lang="en-US" i="1" dirty="0">
              <a:latin typeface="Calibri" panose="020F0502020204030204" pitchFamily="34" charset="0"/>
              <a:cs typeface="Calibri" panose="020F0502020204030204" pitchFamily="34" charset="0"/>
            </a:endParaRPr>
          </a:p>
          <a:p>
            <a:pPr>
              <a:spcBef>
                <a:spcPts val="0"/>
              </a:spcBef>
              <a:buSzPts val="2700"/>
            </a:pPr>
            <a:endParaRPr lang="en-US" dirty="0">
              <a:latin typeface="Calibri" panose="020F0502020204030204" pitchFamily="34" charset="0"/>
              <a:cs typeface="Calibri" panose="020F0502020204030204" pitchFamily="34" charset="0"/>
            </a:endParaRPr>
          </a:p>
          <a:p>
            <a:pPr indent="-457063">
              <a:buSzPts val="2700"/>
              <a:buFont typeface="Arial"/>
              <a:buChar char="•"/>
            </a:pPr>
            <a:r>
              <a:rPr lang="en-US" b="1" u="sng" dirty="0">
                <a:latin typeface="Calibri"/>
                <a:ea typeface="Calibri"/>
                <a:cs typeface="Calibri"/>
                <a:sym typeface="Calibri"/>
              </a:rPr>
              <a:t>Ideology of the learner (defined as liberal to conservative) played a role in understanding EW</a:t>
            </a:r>
          </a:p>
          <a:p>
            <a:pPr indent="-457063">
              <a:buSzPts val="2700"/>
              <a:buFont typeface="Arial"/>
              <a:buChar char="•"/>
            </a:pPr>
            <a:endParaRPr lang="en-US" b="1" u="sng" dirty="0">
              <a:latin typeface="Calibri"/>
              <a:ea typeface="Calibri"/>
              <a:cs typeface="Calibri"/>
              <a:sym typeface="Calibri"/>
            </a:endParaRPr>
          </a:p>
          <a:p>
            <a:pPr>
              <a:buSzPts val="2700"/>
            </a:pPr>
            <a:r>
              <a:rPr lang="en-US" dirty="0">
                <a:latin typeface="Calibri"/>
                <a:ea typeface="Calibri"/>
                <a:cs typeface="Calibri"/>
                <a:sym typeface="Calibri"/>
              </a:rPr>
              <a:t>Ideology was a statistically significant factor correlated to environmental worldviews but generally was a weak predictor. </a:t>
            </a:r>
          </a:p>
          <a:p>
            <a:pPr>
              <a:buSzPts val="2700"/>
            </a:pPr>
            <a:endParaRPr lang="en-US" b="1" dirty="0">
              <a:latin typeface="Calibri"/>
              <a:ea typeface="Calibri"/>
              <a:cs typeface="Calibri"/>
              <a:sym typeface="Calibri"/>
            </a:endParaRPr>
          </a:p>
          <a:p>
            <a:pPr indent="-457063">
              <a:buSzPts val="2700"/>
              <a:buFont typeface="Arial"/>
              <a:buChar char="•"/>
            </a:pPr>
            <a:r>
              <a:rPr lang="en-US" dirty="0">
                <a:latin typeface="Calibri"/>
                <a:ea typeface="Calibri"/>
                <a:cs typeface="Calibri"/>
                <a:sym typeface="Calibri"/>
              </a:rPr>
              <a:t>The two questions that stand out from the rest in being considered a strong correlation with ideology were Q5-“</a:t>
            </a:r>
            <a:r>
              <a:rPr lang="en-US" sz="1800" dirty="0">
                <a:latin typeface="Calibri"/>
                <a:ea typeface="Calibri"/>
                <a:cs typeface="Calibri"/>
                <a:sym typeface="Calibri"/>
              </a:rPr>
              <a:t>humans are severely abusing the environment” (Pearson’s r =.535, sig.=&lt;.001) </a:t>
            </a:r>
            <a:r>
              <a:rPr lang="en-US" dirty="0">
                <a:latin typeface="Calibri"/>
                <a:ea typeface="Calibri"/>
                <a:cs typeface="Calibri"/>
                <a:sym typeface="Calibri"/>
              </a:rPr>
              <a:t>and Q15- “</a:t>
            </a:r>
            <a:r>
              <a:rPr lang="en-US" sz="1800" dirty="0">
                <a:latin typeface="Calibri"/>
                <a:ea typeface="Calibri"/>
                <a:cs typeface="Calibri"/>
                <a:sym typeface="Calibri"/>
              </a:rPr>
              <a:t>we will soon experience a major ecological catastrophe” (Pearson’s r=.516, sig=&lt;.001). </a:t>
            </a:r>
            <a:r>
              <a:rPr lang="en-US" sz="1800" b="1" i="1" dirty="0">
                <a:latin typeface="Calibri"/>
                <a:ea typeface="Calibri"/>
                <a:cs typeface="Calibri"/>
                <a:sym typeface="Calibri"/>
              </a:rPr>
              <a:t>This was somewhat surprising that the identification of ideology 	was not more strongly linked to the EW of the learner. </a:t>
            </a:r>
          </a:p>
          <a:p>
            <a:pPr>
              <a:buSzPts val="2700"/>
            </a:pPr>
            <a:endParaRPr lang="en-US" dirty="0">
              <a:latin typeface="Calibri"/>
              <a:ea typeface="Calibri"/>
              <a:cs typeface="Calibri"/>
              <a:sym typeface="Calibri"/>
            </a:endParaRPr>
          </a:p>
        </p:txBody>
      </p:sp>
    </p:spTree>
    <p:extLst>
      <p:ext uri="{BB962C8B-B14F-4D97-AF65-F5344CB8AC3E}">
        <p14:creationId xmlns:p14="http://schemas.microsoft.com/office/powerpoint/2010/main" val="126649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2BF1-9C4A-283A-23A7-EE37CCA3A4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5DE91A-BB87-A456-9B6C-9579B7221D64}"/>
              </a:ext>
            </a:extLst>
          </p:cNvPr>
          <p:cNvSpPr>
            <a:spLocks noGrp="1"/>
          </p:cNvSpPr>
          <p:nvPr>
            <p:ph type="ctrTitle"/>
          </p:nvPr>
        </p:nvSpPr>
        <p:spPr/>
        <p:txBody>
          <a:bodyPr/>
          <a:lstStyle/>
          <a:p>
            <a:br>
              <a:rPr lang="en-US" b="0" i="0" dirty="0">
                <a:solidFill>
                  <a:srgbClr val="444444"/>
                </a:solidFill>
                <a:latin typeface="OpenSansRegular"/>
              </a:rPr>
            </a:br>
            <a:endParaRPr lang="en-US" dirty="0"/>
          </a:p>
        </p:txBody>
      </p:sp>
      <p:sp>
        <p:nvSpPr>
          <p:cNvPr id="6" name="TextBox 5" descr="Transition slide showing organization of presentation.">
            <a:extLst>
              <a:ext uri="{FF2B5EF4-FFF2-40B4-BE49-F238E27FC236}">
                <a16:creationId xmlns:a16="http://schemas.microsoft.com/office/drawing/2014/main" id="{838ECF5C-CC6D-5513-3D3F-EF12AEED7484}"/>
              </a:ext>
            </a:extLst>
          </p:cNvPr>
          <p:cNvSpPr txBox="1"/>
          <p:nvPr/>
        </p:nvSpPr>
        <p:spPr>
          <a:xfrm>
            <a:off x="531812" y="457468"/>
            <a:ext cx="11430000" cy="6155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Century Gothic"/>
                <a:ea typeface="+mn-ea"/>
                <a:cs typeface="+mn-cs"/>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45454"/>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Why Global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solidFill>
                <a:latin typeface="Century Gothic"/>
              </a:rPr>
              <a:t>Preparing the Learner at home for Global Citizenship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sng" strike="noStrike" kern="1200" cap="none" spc="0" normalizeH="0" baseline="0" noProof="0" dirty="0">
                <a:ln>
                  <a:noFill/>
                </a:ln>
                <a:solidFill>
                  <a:srgbClr val="00B050"/>
                </a:solidFill>
                <a:effectLst/>
                <a:uLnTx/>
                <a:uFillTx/>
                <a:latin typeface="Century Gothic"/>
                <a:ea typeface="+mn-ea"/>
                <a:cs typeface="+mn-cs"/>
              </a:rPr>
              <a:t>The Importance of Intercultural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strike="noStrike" kern="1200" cap="none" spc="0" normalizeH="0" baseline="0" noProof="0" dirty="0">
                <a:ln>
                  <a:noFill/>
                </a:ln>
                <a:solidFill>
                  <a:srgbClr val="00B050"/>
                </a:solidFill>
                <a:effectLst/>
                <a:uLnTx/>
                <a:uFillTx/>
                <a:latin typeface="Century Gothic"/>
                <a:ea typeface="+mn-ea"/>
                <a:cs typeface="+mn-cs"/>
              </a:rPr>
              <a:t>Before the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tx2"/>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strike="noStrike" kern="1200" cap="none" spc="0" normalizeH="0" baseline="0" noProof="0" dirty="0">
                <a:ln>
                  <a:noFill/>
                </a:ln>
                <a:solidFill>
                  <a:schemeClr val="tx2"/>
                </a:solidFill>
                <a:effectLst/>
                <a:uLnTx/>
                <a:uFillTx/>
                <a:latin typeface="Century Gothic"/>
                <a:ea typeface="+mn-ea"/>
                <a:cs typeface="+mn-cs"/>
              </a:rPr>
              <a:t>Two Student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i="0" dirty="0">
              <a:solidFill>
                <a:schemeClr val="tx2"/>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tx2"/>
                </a:solidFill>
                <a:effectLst/>
                <a:uLnTx/>
                <a:uFillTx/>
                <a:latin typeface="Century Gothic"/>
                <a:ea typeface="+mn-ea"/>
                <a:cs typeface="+mn-cs"/>
              </a:rPr>
              <a:t>1. </a:t>
            </a:r>
            <a:r>
              <a:rPr kumimoji="0" lang="en-US" sz="2000" b="1" i="0" u="none" strike="noStrike" kern="1200" cap="none" spc="0" normalizeH="0" baseline="0" noProof="0" dirty="0">
                <a:ln>
                  <a:noFill/>
                </a:ln>
                <a:solidFill>
                  <a:schemeClr val="tx2"/>
                </a:solidFill>
                <a:effectLst/>
                <a:uLnTx/>
                <a:uFillTx/>
                <a:latin typeface="Century Gothic"/>
                <a:ea typeface="+mn-ea"/>
                <a:cs typeface="+mn-cs"/>
              </a:rPr>
              <a:t>The Ice Breaker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2. The Second Meeting-The New Ecological Paradigm (NEP)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7030A0"/>
                </a:solidFill>
                <a:effectLst/>
                <a:uLnTx/>
                <a:uFillTx/>
                <a:latin typeface="Century Gothic"/>
                <a:ea typeface="+mn-ea"/>
                <a:cs typeface="+mn-cs"/>
              </a:rPr>
              <a:t>Engaging Tools for Global Learning</a:t>
            </a:r>
          </a:p>
          <a:p>
            <a:pPr>
              <a:defRPr/>
            </a:pPr>
            <a:endParaRPr lang="en-US" sz="2000" b="1" dirty="0">
              <a:solidFill>
                <a:schemeClr val="tx2"/>
              </a:solidFill>
              <a:latin typeface="Century Gothic"/>
            </a:endParaRPr>
          </a:p>
          <a:p>
            <a:pPr>
              <a:defRPr/>
            </a:pPr>
            <a:r>
              <a:rPr lang="en-US" sz="2000" b="1" dirty="0">
                <a:solidFill>
                  <a:schemeClr val="tx2"/>
                </a:solidFill>
                <a:latin typeface="Century Gothic"/>
              </a:rPr>
              <a:t>Role-Playing Games and Simulations</a:t>
            </a: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AR/VR (360-3d) with Project-Based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EE7008"/>
                </a:solidFill>
                <a:effectLst/>
                <a:uLnTx/>
                <a:uFillTx/>
                <a:latin typeface="Century Gothic"/>
                <a:ea typeface="+mn-ea"/>
                <a:cs typeface="+mn-cs"/>
              </a:rPr>
              <a:t>Conclusions and Questions/Answers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EE7008"/>
                </a:solidFill>
                <a:latin typeface="Century Gothic"/>
              </a:rPr>
              <a:t>	</a:t>
            </a:r>
            <a:endParaRPr kumimoji="0" lang="en-US" sz="1400" b="1" i="0" u="none" strike="noStrike" kern="1200" cap="none" spc="0" normalizeH="0" baseline="0" noProof="0" dirty="0">
              <a:ln>
                <a:noFill/>
              </a:ln>
              <a:solidFill>
                <a:srgbClr val="EE7008"/>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6C2F8AB5-4C57-BDFC-91E3-6C2ED9AAF029}"/>
              </a:ext>
            </a:extLst>
          </p:cNvPr>
          <p:cNvSpPr txBox="1">
            <a:spLocks/>
          </p:cNvSpPr>
          <p:nvPr/>
        </p:nvSpPr>
        <p:spPr>
          <a:xfrm>
            <a:off x="0" y="-66148"/>
            <a:ext cx="9753600" cy="5236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0" normalizeH="0" baseline="0" noProof="0" dirty="0">
                <a:ln>
                  <a:noFill/>
                </a:ln>
                <a:solidFill>
                  <a:srgbClr val="545454">
                    <a:lumMod val="50000"/>
                  </a:srgbClr>
                </a:solidFill>
                <a:effectLst/>
                <a:uLnTx/>
                <a:uFillTx/>
                <a:latin typeface="Century Gothic"/>
                <a:ea typeface="+mj-ea"/>
                <a:cs typeface="+mj-cs"/>
              </a:rPr>
              <a:t>agenda</a:t>
            </a:r>
          </a:p>
        </p:txBody>
      </p:sp>
      <p:graphicFrame>
        <p:nvGraphicFramePr>
          <p:cNvPr id="8" name="Content Placeholder 4" descr="Step down process diagram showing sequence of 3 steps in descending order with tasks">
            <a:extLst>
              <a:ext uri="{FF2B5EF4-FFF2-40B4-BE49-F238E27FC236}">
                <a16:creationId xmlns:a16="http://schemas.microsoft.com/office/drawing/2014/main" id="{CDACBA85-727E-0364-2E47-E2FB14F29B7F}"/>
              </a:ext>
            </a:extLst>
          </p:cNvPr>
          <p:cNvGraphicFramePr>
            <a:graphicFrameLocks/>
          </p:cNvGraphicFramePr>
          <p:nvPr/>
        </p:nvGraphicFramePr>
        <p:xfrm>
          <a:off x="7428706" y="402044"/>
          <a:ext cx="6858000" cy="6509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A92A247-0997-851C-0483-BDEB2083D3C1}"/>
              </a:ext>
            </a:extLst>
          </p:cNvPr>
          <p:cNvPicPr>
            <a:picLocks noChangeAspect="1"/>
          </p:cNvPicPr>
          <p:nvPr/>
        </p:nvPicPr>
        <p:blipFill>
          <a:blip r:embed="rId8"/>
          <a:stretch>
            <a:fillRect/>
          </a:stretch>
        </p:blipFill>
        <p:spPr>
          <a:xfrm>
            <a:off x="19433" y="4953000"/>
            <a:ext cx="554784" cy="518205"/>
          </a:xfrm>
          <a:prstGeom prst="rect">
            <a:avLst/>
          </a:prstGeom>
        </p:spPr>
      </p:pic>
    </p:spTree>
    <p:extLst>
      <p:ext uri="{BB962C8B-B14F-4D97-AF65-F5344CB8AC3E}">
        <p14:creationId xmlns:p14="http://schemas.microsoft.com/office/powerpoint/2010/main" val="226299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b="0" i="0" dirty="0">
                <a:solidFill>
                  <a:srgbClr val="444444"/>
                </a:solidFill>
                <a:latin typeface="OpenSansRegular"/>
              </a:rPr>
            </a:br>
            <a:endParaRPr lang="en-US" dirty="0"/>
          </a:p>
        </p:txBody>
      </p:sp>
      <p:sp>
        <p:nvSpPr>
          <p:cNvPr id="6" name="TextBox 5">
            <a:extLst>
              <a:ext uri="{FF2B5EF4-FFF2-40B4-BE49-F238E27FC236}">
                <a16:creationId xmlns:a16="http://schemas.microsoft.com/office/drawing/2014/main" id="{376D5EAE-9A42-42BE-B847-263EDB841FD7}"/>
              </a:ext>
            </a:extLst>
          </p:cNvPr>
          <p:cNvSpPr txBox="1"/>
          <p:nvPr/>
        </p:nvSpPr>
        <p:spPr>
          <a:xfrm>
            <a:off x="531812" y="457468"/>
            <a:ext cx="11430000" cy="6155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Century Gothic"/>
                <a:ea typeface="+mn-ea"/>
                <a:cs typeface="+mn-cs"/>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45454"/>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Why Global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solidFill>
                <a:latin typeface="Century Gothic"/>
              </a:rPr>
              <a:t>Preparing the Learner at home for Global Citizenship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sng" strike="noStrike" kern="1200" cap="none" spc="0" normalizeH="0" baseline="0" noProof="0" dirty="0">
                <a:ln>
                  <a:noFill/>
                </a:ln>
                <a:solidFill>
                  <a:srgbClr val="00B050"/>
                </a:solidFill>
                <a:effectLst/>
                <a:uLnTx/>
                <a:uFillTx/>
                <a:latin typeface="Century Gothic"/>
                <a:ea typeface="+mn-ea"/>
                <a:cs typeface="+mn-cs"/>
              </a:rPr>
              <a:t>The Importance of Intercultural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strike="noStrike" kern="1200" cap="none" spc="0" normalizeH="0" baseline="0" noProof="0" dirty="0">
                <a:ln>
                  <a:noFill/>
                </a:ln>
                <a:solidFill>
                  <a:srgbClr val="00B050"/>
                </a:solidFill>
                <a:effectLst/>
                <a:uLnTx/>
                <a:uFillTx/>
                <a:latin typeface="Century Gothic"/>
                <a:ea typeface="+mn-ea"/>
                <a:cs typeface="+mn-cs"/>
              </a:rPr>
              <a:t>Before the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tx2"/>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strike="noStrike" kern="1200" cap="none" spc="0" normalizeH="0" baseline="0" noProof="0" dirty="0">
                <a:ln>
                  <a:noFill/>
                </a:ln>
                <a:solidFill>
                  <a:schemeClr val="tx2"/>
                </a:solidFill>
                <a:effectLst/>
                <a:uLnTx/>
                <a:uFillTx/>
                <a:latin typeface="Century Gothic"/>
                <a:ea typeface="+mn-ea"/>
                <a:cs typeface="+mn-cs"/>
              </a:rPr>
              <a:t>Two Student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i="0" dirty="0">
              <a:solidFill>
                <a:schemeClr val="tx2"/>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tx2"/>
                </a:solidFill>
                <a:effectLst/>
                <a:uLnTx/>
                <a:uFillTx/>
                <a:latin typeface="Century Gothic"/>
                <a:ea typeface="+mn-ea"/>
                <a:cs typeface="+mn-cs"/>
              </a:rPr>
              <a:t>1. </a:t>
            </a:r>
            <a:r>
              <a:rPr kumimoji="0" lang="en-US" sz="2000" b="1" i="0" u="none" strike="noStrike" kern="1200" cap="none" spc="0" normalizeH="0" baseline="0" noProof="0" dirty="0">
                <a:ln>
                  <a:noFill/>
                </a:ln>
                <a:solidFill>
                  <a:schemeClr val="tx2"/>
                </a:solidFill>
                <a:effectLst/>
                <a:uLnTx/>
                <a:uFillTx/>
                <a:latin typeface="Century Gothic"/>
                <a:ea typeface="+mn-ea"/>
                <a:cs typeface="+mn-cs"/>
              </a:rPr>
              <a:t>The Ice Breaker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2. The Second Meeting-The New Ecological Paradigm (NEP)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7030A0"/>
                </a:solidFill>
                <a:effectLst/>
                <a:uLnTx/>
                <a:uFillTx/>
                <a:latin typeface="Century Gothic"/>
                <a:ea typeface="+mn-ea"/>
                <a:cs typeface="+mn-cs"/>
              </a:rPr>
              <a:t>Engaging Tools for Global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7030A0"/>
              </a:solidFill>
              <a:effectLst/>
              <a:uLnTx/>
              <a:uFillTx/>
              <a:latin typeface="Century Gothic"/>
              <a:ea typeface="+mn-ea"/>
              <a:cs typeface="+mn-cs"/>
            </a:endParaRPr>
          </a:p>
          <a:p>
            <a:pPr>
              <a:defRPr/>
            </a:pPr>
            <a:r>
              <a:rPr lang="en-US" sz="2000" b="1" dirty="0">
                <a:solidFill>
                  <a:schemeClr val="tx2"/>
                </a:solidFill>
                <a:latin typeface="Century Gothic"/>
              </a:rPr>
              <a:t>Role-Playing Games and Simulations</a:t>
            </a: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AR/VR (360-3d) with Project-Based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EE7008"/>
                </a:solidFill>
                <a:effectLst/>
                <a:uLnTx/>
                <a:uFillTx/>
                <a:latin typeface="Century Gothic"/>
                <a:ea typeface="+mn-ea"/>
                <a:cs typeface="+mn-cs"/>
              </a:rPr>
              <a:t>Conclusions and Questions/Answers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EE7008"/>
                </a:solidFill>
                <a:latin typeface="Century Gothic"/>
              </a:rPr>
              <a:t>	</a:t>
            </a:r>
            <a:endParaRPr kumimoji="0" lang="en-US" sz="1400" b="1" i="0" u="none" strike="noStrike" kern="1200" cap="none" spc="0" normalizeH="0" baseline="0" noProof="0" dirty="0">
              <a:ln>
                <a:noFill/>
              </a:ln>
              <a:solidFill>
                <a:srgbClr val="EE7008"/>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8BE4E191-158A-4223-8299-DA93D02A31CD}"/>
              </a:ext>
            </a:extLst>
          </p:cNvPr>
          <p:cNvSpPr txBox="1">
            <a:spLocks/>
          </p:cNvSpPr>
          <p:nvPr/>
        </p:nvSpPr>
        <p:spPr>
          <a:xfrm>
            <a:off x="0" y="-66148"/>
            <a:ext cx="9753600" cy="5236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0" normalizeH="0" baseline="0" noProof="0" dirty="0">
                <a:ln>
                  <a:noFill/>
                </a:ln>
                <a:solidFill>
                  <a:srgbClr val="545454">
                    <a:lumMod val="50000"/>
                  </a:srgbClr>
                </a:solidFill>
                <a:effectLst/>
                <a:uLnTx/>
                <a:uFillTx/>
                <a:latin typeface="Century Gothic"/>
                <a:ea typeface="+mj-ea"/>
                <a:cs typeface="+mj-cs"/>
              </a:rPr>
              <a:t>agenda</a:t>
            </a:r>
          </a:p>
        </p:txBody>
      </p:sp>
      <p:graphicFrame>
        <p:nvGraphicFramePr>
          <p:cNvPr id="8" name="Content Placeholder 4" descr="Step down process diagram showing sequence of 4 steps in descending order with major organizational themes of presentation:&#10;Introduction, Student Meetings, Tools and Discussion, Questions and answers.  These is repeated an informative decoration on many slides.">
            <a:extLst>
              <a:ext uri="{FF2B5EF4-FFF2-40B4-BE49-F238E27FC236}">
                <a16:creationId xmlns:a16="http://schemas.microsoft.com/office/drawing/2014/main" id="{B84B3223-BB55-4598-9485-8DDC5897FECD}"/>
              </a:ext>
            </a:extLst>
          </p:cNvPr>
          <p:cNvGraphicFramePr>
            <a:graphicFrameLocks/>
          </p:cNvGraphicFramePr>
          <p:nvPr>
            <p:extLst>
              <p:ext uri="{D42A27DB-BD31-4B8C-83A1-F6EECF244321}">
                <p14:modId xmlns:p14="http://schemas.microsoft.com/office/powerpoint/2010/main" val="1755619950"/>
              </p:ext>
            </p:extLst>
          </p:nvPr>
        </p:nvGraphicFramePr>
        <p:xfrm>
          <a:off x="7428706" y="402044"/>
          <a:ext cx="6858000" cy="6509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118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8BFDFB9B-7B0B-5C15-B1EE-651E2FA27041}"/>
            </a:ext>
          </a:extLst>
        </p:cNvPr>
        <p:cNvGrpSpPr/>
        <p:nvPr/>
      </p:nvGrpSpPr>
      <p:grpSpPr>
        <a:xfrm>
          <a:off x="0" y="0"/>
          <a:ext cx="0" cy="0"/>
          <a:chOff x="0" y="0"/>
          <a:chExt cx="0" cy="0"/>
        </a:xfrm>
      </p:grpSpPr>
      <p:sp>
        <p:nvSpPr>
          <p:cNvPr id="153" name="Title 1">
            <a:extLst>
              <a:ext uri="{FF2B5EF4-FFF2-40B4-BE49-F238E27FC236}">
                <a16:creationId xmlns:a16="http://schemas.microsoft.com/office/drawing/2014/main" id="{8765F195-C782-4969-5D64-43BAC7577A7D}"/>
              </a:ext>
            </a:extLst>
          </p:cNvPr>
          <p:cNvSpPr>
            <a:spLocks noGrp="1"/>
          </p:cNvSpPr>
          <p:nvPr>
            <p:ph type="title"/>
          </p:nvPr>
        </p:nvSpPr>
        <p:spPr>
          <a:xfrm>
            <a:off x="1217614" y="274638"/>
            <a:ext cx="9753600" cy="1020762"/>
          </a:xfrm>
        </p:spPr>
        <p:txBody>
          <a:bodyPr>
            <a:normAutofit/>
          </a:bodyPr>
          <a:lstStyle/>
          <a:p>
            <a:r>
              <a:rPr lang="en-US" sz="2200" b="1" cap="none" dirty="0">
                <a:solidFill>
                  <a:srgbClr val="0070C0"/>
                </a:solidFill>
              </a:rPr>
              <a:t>Preparing the Global Citizen for Multidisciplinary Decision-making Using Role-playing Games on Environmental Sustainability in Virtual Exchanges </a:t>
            </a:r>
            <a:endParaRPr lang="en-US" dirty="0"/>
          </a:p>
        </p:txBody>
      </p:sp>
      <p:sp>
        <p:nvSpPr>
          <p:cNvPr id="148" name="Google Shape;148;p6">
            <a:extLst>
              <a:ext uri="{FF2B5EF4-FFF2-40B4-BE49-F238E27FC236}">
                <a16:creationId xmlns:a16="http://schemas.microsoft.com/office/drawing/2014/main" id="{2FD01094-CE11-A314-50E5-466329948DBA}"/>
              </a:ext>
            </a:extLst>
          </p:cNvPr>
          <p:cNvSpPr txBox="1"/>
          <p:nvPr/>
        </p:nvSpPr>
        <p:spPr>
          <a:xfrm>
            <a:off x="379412" y="1828800"/>
            <a:ext cx="5562601" cy="4343400"/>
          </a:xfrm>
          <a:prstGeom prst="rect">
            <a:avLst/>
          </a:prstGeom>
        </p:spPr>
        <p:txBody>
          <a:bodyPr spcFirstLastPara="1" vert="horz" lIns="91440" tIns="45720" rIns="91440" bIns="45720" rtlCol="0" anchorCtr="0">
            <a:normAutofit/>
          </a:bodyPr>
          <a:lstStyle/>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Dr. Eduardo Verri-Liberado, Sao Paulo State University, Brazil </a:t>
            </a:r>
          </a:p>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Dr. Kelly Tzoumis, Professor, School of Public Service, DePaul University, US</a:t>
            </a:r>
          </a:p>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Dr. Karima Khalil, Cadi Ayyad University, School of Technology of Essaouira, Morocco </a:t>
            </a:r>
          </a:p>
          <a:p>
            <a:pPr marL="274320" indent="-228600">
              <a:lnSpc>
                <a:spcPct val="90000"/>
              </a:lnSpc>
              <a:spcBef>
                <a:spcPts val="1800"/>
              </a:spcBef>
              <a:buClr>
                <a:schemeClr val="tx1"/>
              </a:buClr>
              <a:buSzPct val="80000"/>
              <a:buFont typeface="Arial" pitchFamily="34" charset="0"/>
              <a:buChar char="•"/>
            </a:pPr>
            <a:r>
              <a:rPr lang="en-US" sz="2400" b="1" dirty="0">
                <a:latin typeface="Calibri" panose="020F0502020204030204" pitchFamily="34" charset="0"/>
                <a:cs typeface="Calibri" panose="020F0502020204030204" pitchFamily="34" charset="0"/>
              </a:rPr>
              <a:t>Katie Holloway, DePaul University, US</a:t>
            </a:r>
          </a:p>
          <a:p>
            <a:pPr marL="45720">
              <a:lnSpc>
                <a:spcPct val="90000"/>
              </a:lnSpc>
              <a:spcBef>
                <a:spcPts val="1800"/>
              </a:spcBef>
              <a:buClr>
                <a:schemeClr val="tx1"/>
              </a:buClr>
              <a:buSzPct val="80000"/>
            </a:pPr>
            <a:endParaRPr lang="en-US" sz="2400" b="1" dirty="0">
              <a:latin typeface="Calibri" panose="020F0502020204030204" pitchFamily="34" charset="0"/>
              <a:cs typeface="Calibri" panose="020F0502020204030204" pitchFamily="34" charset="0"/>
            </a:endParaRPr>
          </a:p>
        </p:txBody>
      </p:sp>
      <p:sp>
        <p:nvSpPr>
          <p:cNvPr id="146" name="Google Shape;146;p6" hidden="1">
            <a:extLst>
              <a:ext uri="{FF2B5EF4-FFF2-40B4-BE49-F238E27FC236}">
                <a16:creationId xmlns:a16="http://schemas.microsoft.com/office/drawing/2014/main" id="{B131E075-099E-2F54-8858-25F9669B8A46}"/>
              </a:ext>
            </a:extLst>
          </p:cNvPr>
          <p:cNvSpPr txBox="1">
            <a:spLocks noGrp="1"/>
          </p:cNvSpPr>
          <p:nvPr>
            <p:ph type="sldNum" idx="12"/>
          </p:nvPr>
        </p:nvSpPr>
        <p:spPr>
          <a:xfrm>
            <a:off x="8608357" y="6355588"/>
            <a:ext cx="2742486" cy="365030"/>
          </a:xfrm>
          <a:prstGeom prst="rect">
            <a:avLst/>
          </a:prstGeom>
          <a:noFill/>
          <a:ln>
            <a:noFill/>
          </a:ln>
        </p:spPr>
        <p:txBody>
          <a:bodyPr spcFirstLastPara="1" vert="horz" wrap="square" lIns="91401" tIns="45688" rIns="91401" bIns="45688" rtlCol="0" anchor="ctr" anchorCtr="0">
            <a:noAutofit/>
          </a:bodyPr>
          <a:lstStyle/>
          <a:p>
            <a:pPr>
              <a:spcAft>
                <a:spcPts val="600"/>
              </a:spcAft>
            </a:pPr>
            <a:fld id="{00000000-1234-1234-1234-123412341234}" type="slidenum">
              <a:rPr lang="en-US"/>
              <a:pPr>
                <a:spcAft>
                  <a:spcPts val="600"/>
                </a:spcAft>
              </a:pPr>
              <a:t>40</a:t>
            </a:fld>
            <a:endParaRPr lang="en-US" dirty="0"/>
          </a:p>
        </p:txBody>
      </p:sp>
      <p:pic>
        <p:nvPicPr>
          <p:cNvPr id="2" name="Picture 1" descr="Picture of Dr. Liberado in a blue shirt.">
            <a:extLst>
              <a:ext uri="{FF2B5EF4-FFF2-40B4-BE49-F238E27FC236}">
                <a16:creationId xmlns:a16="http://schemas.microsoft.com/office/drawing/2014/main" id="{EA8BDECA-F8AB-74A6-B7C7-F54C466E1D7F}"/>
              </a:ext>
            </a:extLst>
          </p:cNvPr>
          <p:cNvPicPr>
            <a:picLocks noChangeAspect="1"/>
          </p:cNvPicPr>
          <p:nvPr/>
        </p:nvPicPr>
        <p:blipFill>
          <a:blip r:embed="rId3"/>
          <a:stretch>
            <a:fillRect/>
          </a:stretch>
        </p:blipFill>
        <p:spPr>
          <a:xfrm>
            <a:off x="7932384" y="1828800"/>
            <a:ext cx="3133530" cy="4191000"/>
          </a:xfrm>
          <a:prstGeom prst="rect">
            <a:avLst/>
          </a:prstGeom>
        </p:spPr>
      </p:pic>
    </p:spTree>
    <p:extLst>
      <p:ext uri="{BB962C8B-B14F-4D97-AF65-F5344CB8AC3E}">
        <p14:creationId xmlns:p14="http://schemas.microsoft.com/office/powerpoint/2010/main" val="212385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613" y="1828799"/>
            <a:ext cx="6095999" cy="3048001"/>
          </a:xfrm>
        </p:spPr>
        <p:txBody>
          <a:bodyPr/>
          <a:lstStyle/>
          <a:p>
            <a:br>
              <a:rPr lang="en-US" b="0" i="0" dirty="0">
                <a:solidFill>
                  <a:srgbClr val="444444"/>
                </a:solidFill>
                <a:latin typeface="OpenSansRegular"/>
              </a:rPr>
            </a:br>
            <a:endParaRPr lang="en-US" dirty="0"/>
          </a:p>
        </p:txBody>
      </p:sp>
      <p:sp>
        <p:nvSpPr>
          <p:cNvPr id="6" name="TextBox 5">
            <a:extLst>
              <a:ext uri="{FF2B5EF4-FFF2-40B4-BE49-F238E27FC236}">
                <a16:creationId xmlns:a16="http://schemas.microsoft.com/office/drawing/2014/main" id="{376D5EAE-9A42-42BE-B847-263EDB841FD7}"/>
              </a:ext>
            </a:extLst>
          </p:cNvPr>
          <p:cNvSpPr txBox="1"/>
          <p:nvPr/>
        </p:nvSpPr>
        <p:spPr>
          <a:xfrm>
            <a:off x="933409" y="5366173"/>
            <a:ext cx="2341604" cy="830997"/>
          </a:xfrm>
          <a:prstGeom prst="rect">
            <a:avLst/>
          </a:prstGeom>
          <a:noFill/>
        </p:spPr>
        <p:txBody>
          <a:bodyPr wrap="square">
            <a:spAutoFit/>
          </a:bodyPr>
          <a:lstStyle/>
          <a:p>
            <a:endParaRPr lang="en-US" sz="1600" b="1" dirty="0">
              <a:solidFill>
                <a:srgbClr val="00B050"/>
              </a:solidFill>
            </a:endParaRPr>
          </a:p>
          <a:p>
            <a:endParaRPr lang="en-US" sz="1600" b="1" dirty="0">
              <a:solidFill>
                <a:srgbClr val="00B050"/>
              </a:solidFill>
            </a:endParaRPr>
          </a:p>
          <a:p>
            <a:endParaRPr lang="en-US" sz="1600" b="1" dirty="0">
              <a:solidFill>
                <a:srgbClr val="00B050"/>
              </a:solidFill>
            </a:endParaRPr>
          </a:p>
        </p:txBody>
      </p:sp>
      <p:sp>
        <p:nvSpPr>
          <p:cNvPr id="4" name="TextBox 3">
            <a:extLst>
              <a:ext uri="{FF2B5EF4-FFF2-40B4-BE49-F238E27FC236}">
                <a16:creationId xmlns:a16="http://schemas.microsoft.com/office/drawing/2014/main" id="{E9DB1418-66A9-0F42-09DF-6D83E8843CD7}"/>
              </a:ext>
            </a:extLst>
          </p:cNvPr>
          <p:cNvSpPr txBox="1"/>
          <p:nvPr/>
        </p:nvSpPr>
        <p:spPr>
          <a:xfrm>
            <a:off x="150812" y="137489"/>
            <a:ext cx="6256116" cy="369332"/>
          </a:xfrm>
          <a:prstGeom prst="rect">
            <a:avLst/>
          </a:prstGeom>
          <a:noFill/>
        </p:spPr>
        <p:txBody>
          <a:bodyPr wrap="square">
            <a:spAutoFit/>
          </a:bodyPr>
          <a:lstStyle/>
          <a:p>
            <a:r>
              <a:rPr lang="en-US" sz="1800" b="1" i="1" u="sng" dirty="0">
                <a:solidFill>
                  <a:srgbClr val="00B050"/>
                </a:solidFill>
              </a:rPr>
              <a:t>Engaging  Tools for Virtual Exchanges</a:t>
            </a:r>
          </a:p>
        </p:txBody>
      </p:sp>
      <p:sp>
        <p:nvSpPr>
          <p:cNvPr id="8" name="TextBox 7">
            <a:extLst>
              <a:ext uri="{FF2B5EF4-FFF2-40B4-BE49-F238E27FC236}">
                <a16:creationId xmlns:a16="http://schemas.microsoft.com/office/drawing/2014/main" id="{954175F4-B973-1CB9-754B-E7E3ADB3169A}"/>
              </a:ext>
            </a:extLst>
          </p:cNvPr>
          <p:cNvSpPr txBox="1"/>
          <p:nvPr/>
        </p:nvSpPr>
        <p:spPr>
          <a:xfrm>
            <a:off x="1217613" y="904096"/>
            <a:ext cx="10058400" cy="1569660"/>
          </a:xfrm>
          <a:prstGeom prst="rect">
            <a:avLst/>
          </a:prstGeom>
          <a:noFill/>
        </p:spPr>
        <p:txBody>
          <a:bodyPr wrap="square">
            <a:spAutoFit/>
          </a:bodyPr>
          <a:lstStyle/>
          <a:p>
            <a:r>
              <a:rPr lang="en-US" sz="1600" b="1" dirty="0">
                <a:solidFill>
                  <a:schemeClr val="tx2"/>
                </a:solidFill>
              </a:rPr>
              <a:t>Use synchronous </a:t>
            </a:r>
            <a:r>
              <a:rPr lang="en-US" sz="1600" b="1" u="sng" dirty="0">
                <a:solidFill>
                  <a:srgbClr val="7030A0"/>
                </a:solidFill>
              </a:rPr>
              <a:t>games</a:t>
            </a:r>
            <a:r>
              <a:rPr lang="en-US" sz="1600" b="1" dirty="0">
                <a:solidFill>
                  <a:srgbClr val="7030A0"/>
                </a:solidFill>
              </a:rPr>
              <a:t> </a:t>
            </a:r>
            <a:r>
              <a:rPr lang="en-US" sz="1600" b="1" dirty="0">
                <a:solidFill>
                  <a:schemeClr val="tx2"/>
                </a:solidFill>
              </a:rPr>
              <a:t>to simulate the environmental conflicts that engage the use of cultural skills and diplomacy for interaction.</a:t>
            </a:r>
          </a:p>
          <a:p>
            <a:endParaRPr lang="en-US" sz="1600" b="1" dirty="0">
              <a:solidFill>
                <a:schemeClr val="tx2"/>
              </a:solidFill>
            </a:endParaRPr>
          </a:p>
          <a:p>
            <a:endParaRPr lang="en-US" sz="1600" b="1" dirty="0">
              <a:solidFill>
                <a:schemeClr val="tx2"/>
              </a:solidFill>
            </a:endParaRPr>
          </a:p>
          <a:p>
            <a:r>
              <a:rPr lang="en-US" sz="1600" b="1" dirty="0">
                <a:solidFill>
                  <a:schemeClr val="tx2"/>
                </a:solidFill>
              </a:rPr>
              <a:t>Many games from Harvard PON that are adapted to level of students and time frame.</a:t>
            </a:r>
            <a:endParaRPr lang="en-US" sz="1600" b="1" dirty="0">
              <a:solidFill>
                <a:srgbClr val="7030A0"/>
              </a:solidFill>
            </a:endParaRPr>
          </a:p>
          <a:p>
            <a:endParaRPr lang="en-US" sz="1600" b="1" dirty="0">
              <a:solidFill>
                <a:srgbClr val="00B050"/>
              </a:solidFill>
            </a:endParaRPr>
          </a:p>
        </p:txBody>
      </p:sp>
      <p:sp>
        <p:nvSpPr>
          <p:cNvPr id="10" name="Arrow: Right 9">
            <a:extLst>
              <a:ext uri="{FF2B5EF4-FFF2-40B4-BE49-F238E27FC236}">
                <a16:creationId xmlns:a16="http://schemas.microsoft.com/office/drawing/2014/main" id="{7F1CAC60-2423-0684-B77C-FFDAB06CCF26}"/>
              </a:ext>
            </a:extLst>
          </p:cNvPr>
          <p:cNvSpPr/>
          <p:nvPr/>
        </p:nvSpPr>
        <p:spPr>
          <a:xfrm>
            <a:off x="485330" y="904096"/>
            <a:ext cx="381000" cy="332232"/>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1" name="Arrow: Right 10">
            <a:extLst>
              <a:ext uri="{FF2B5EF4-FFF2-40B4-BE49-F238E27FC236}">
                <a16:creationId xmlns:a16="http://schemas.microsoft.com/office/drawing/2014/main" id="{0EECDD92-CDB4-E17D-7CB8-C3DF0A17D4BA}"/>
              </a:ext>
            </a:extLst>
          </p:cNvPr>
          <p:cNvSpPr/>
          <p:nvPr/>
        </p:nvSpPr>
        <p:spPr>
          <a:xfrm>
            <a:off x="485330" y="1906592"/>
            <a:ext cx="381000" cy="321822"/>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pic>
        <p:nvPicPr>
          <p:cNvPr id="7" name="Imagem 6" descr="people around table that has the word Negotiation">
            <a:extLst>
              <a:ext uri="{FF2B5EF4-FFF2-40B4-BE49-F238E27FC236}">
                <a16:creationId xmlns:a16="http://schemas.microsoft.com/office/drawing/2014/main" id="{92483F25-AF31-15FC-80A1-02E2AFCA7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111" y="4281976"/>
            <a:ext cx="2802535" cy="1866532"/>
          </a:xfrm>
          <a:prstGeom prst="rect">
            <a:avLst/>
          </a:prstGeom>
        </p:spPr>
      </p:pic>
      <p:sp>
        <p:nvSpPr>
          <p:cNvPr id="13" name="CaixaDeTexto 12">
            <a:extLst>
              <a:ext uri="{FF2B5EF4-FFF2-40B4-BE49-F238E27FC236}">
                <a16:creationId xmlns:a16="http://schemas.microsoft.com/office/drawing/2014/main" id="{9AC3595E-4385-331B-EDA1-42C0BF50FD3D}"/>
              </a:ext>
            </a:extLst>
          </p:cNvPr>
          <p:cNvSpPr txBox="1"/>
          <p:nvPr/>
        </p:nvSpPr>
        <p:spPr>
          <a:xfrm>
            <a:off x="8150225" y="6197170"/>
            <a:ext cx="4038600" cy="646331"/>
          </a:xfrm>
          <a:prstGeom prst="rect">
            <a:avLst/>
          </a:prstGeom>
          <a:noFill/>
        </p:spPr>
        <p:txBody>
          <a:bodyPr wrap="square">
            <a:spAutoFit/>
          </a:bodyPr>
          <a:lstStyle/>
          <a:p>
            <a:r>
              <a:rPr lang="pt-BR" sz="1200" dirty="0" err="1"/>
              <a:t>Source</a:t>
            </a:r>
            <a:r>
              <a:rPr lang="pt-BR" sz="1200" dirty="0"/>
              <a:t>: https://www.trainerbubble.com/downloads/negotiate/</a:t>
            </a:r>
          </a:p>
        </p:txBody>
      </p:sp>
      <p:sp>
        <p:nvSpPr>
          <p:cNvPr id="5" name="TextBox 4">
            <a:extLst>
              <a:ext uri="{FF2B5EF4-FFF2-40B4-BE49-F238E27FC236}">
                <a16:creationId xmlns:a16="http://schemas.microsoft.com/office/drawing/2014/main" id="{565E2C11-18D7-0520-7151-A9957C326F7E}"/>
              </a:ext>
            </a:extLst>
          </p:cNvPr>
          <p:cNvSpPr txBox="1"/>
          <p:nvPr/>
        </p:nvSpPr>
        <p:spPr>
          <a:xfrm>
            <a:off x="303212" y="6218941"/>
            <a:ext cx="4267200" cy="369332"/>
          </a:xfrm>
          <a:prstGeom prst="rect">
            <a:avLst/>
          </a:prstGeom>
          <a:noFill/>
        </p:spPr>
        <p:txBody>
          <a:bodyPr wrap="square">
            <a:spAutoFit/>
          </a:bodyPr>
          <a:lstStyle/>
          <a:p>
            <a:r>
              <a:rPr lang="en-US" b="1" dirty="0"/>
              <a:t>https://www.pon.harvard.edu/store/</a:t>
            </a:r>
          </a:p>
        </p:txBody>
      </p:sp>
      <p:pic>
        <p:nvPicPr>
          <p:cNvPr id="12" name="Picture 11" descr="Screen shot of location at Harvard where to purchase scripts for role-playing games.">
            <a:extLst>
              <a:ext uri="{FF2B5EF4-FFF2-40B4-BE49-F238E27FC236}">
                <a16:creationId xmlns:a16="http://schemas.microsoft.com/office/drawing/2014/main" id="{DEA51689-15B1-1CD3-A9BB-226168E5F423}"/>
              </a:ext>
            </a:extLst>
          </p:cNvPr>
          <p:cNvPicPr>
            <a:picLocks noChangeAspect="1"/>
          </p:cNvPicPr>
          <p:nvPr/>
        </p:nvPicPr>
        <p:blipFill>
          <a:blip r:embed="rId4"/>
          <a:stretch>
            <a:fillRect/>
          </a:stretch>
        </p:blipFill>
        <p:spPr>
          <a:xfrm>
            <a:off x="150812" y="2409397"/>
            <a:ext cx="5933903" cy="3787774"/>
          </a:xfrm>
          <a:prstGeom prst="rect">
            <a:avLst/>
          </a:prstGeom>
        </p:spPr>
      </p:pic>
    </p:spTree>
    <p:extLst>
      <p:ext uri="{BB962C8B-B14F-4D97-AF65-F5344CB8AC3E}">
        <p14:creationId xmlns:p14="http://schemas.microsoft.com/office/powerpoint/2010/main" val="32875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613" y="1828799"/>
            <a:ext cx="6095999" cy="3048001"/>
          </a:xfrm>
        </p:spPr>
        <p:txBody>
          <a:bodyPr/>
          <a:lstStyle/>
          <a:p>
            <a:br>
              <a:rPr lang="en-US" b="0" i="0" dirty="0">
                <a:solidFill>
                  <a:srgbClr val="444444"/>
                </a:solidFill>
                <a:latin typeface="OpenSansRegular"/>
              </a:rPr>
            </a:br>
            <a:endParaRPr lang="en-US" dirty="0"/>
          </a:p>
        </p:txBody>
      </p:sp>
      <p:sp>
        <p:nvSpPr>
          <p:cNvPr id="4" name="TextBox 3">
            <a:extLst>
              <a:ext uri="{FF2B5EF4-FFF2-40B4-BE49-F238E27FC236}">
                <a16:creationId xmlns:a16="http://schemas.microsoft.com/office/drawing/2014/main" id="{E9DB1418-66A9-0F42-09DF-6D83E8843CD7}"/>
              </a:ext>
            </a:extLst>
          </p:cNvPr>
          <p:cNvSpPr txBox="1"/>
          <p:nvPr/>
        </p:nvSpPr>
        <p:spPr>
          <a:xfrm>
            <a:off x="150812" y="137489"/>
            <a:ext cx="6256116" cy="369332"/>
          </a:xfrm>
          <a:prstGeom prst="rect">
            <a:avLst/>
          </a:prstGeom>
          <a:noFill/>
        </p:spPr>
        <p:txBody>
          <a:bodyPr wrap="square">
            <a:spAutoFit/>
          </a:bodyPr>
          <a:lstStyle/>
          <a:p>
            <a:r>
              <a:rPr lang="en-US" sz="1800" b="1" i="1" u="sng" dirty="0">
                <a:solidFill>
                  <a:srgbClr val="00B050"/>
                </a:solidFill>
              </a:rPr>
              <a:t>Engaging  Tools for Virtual Exchanges</a:t>
            </a:r>
          </a:p>
        </p:txBody>
      </p:sp>
      <p:sp>
        <p:nvSpPr>
          <p:cNvPr id="8" name="TextBox 7">
            <a:extLst>
              <a:ext uri="{FF2B5EF4-FFF2-40B4-BE49-F238E27FC236}">
                <a16:creationId xmlns:a16="http://schemas.microsoft.com/office/drawing/2014/main" id="{954175F4-B973-1CB9-754B-E7E3ADB3169A}"/>
              </a:ext>
            </a:extLst>
          </p:cNvPr>
          <p:cNvSpPr txBox="1"/>
          <p:nvPr/>
        </p:nvSpPr>
        <p:spPr>
          <a:xfrm>
            <a:off x="1232440" y="1828800"/>
            <a:ext cx="10058400" cy="2800767"/>
          </a:xfrm>
          <a:prstGeom prst="rect">
            <a:avLst/>
          </a:prstGeom>
          <a:noFill/>
        </p:spPr>
        <p:txBody>
          <a:bodyPr wrap="square">
            <a:spAutoFit/>
          </a:bodyPr>
          <a:lstStyle/>
          <a:p>
            <a:r>
              <a:rPr lang="en-US" sz="1600" b="1" dirty="0">
                <a:solidFill>
                  <a:schemeClr val="tx2"/>
                </a:solidFill>
              </a:rPr>
              <a:t>Play across time zones with teams of students interacting real-time in the game.</a:t>
            </a:r>
          </a:p>
          <a:p>
            <a:r>
              <a:rPr lang="en-US" sz="1600" b="1" dirty="0">
                <a:solidFill>
                  <a:schemeClr val="tx2"/>
                </a:solidFill>
              </a:rPr>
              <a:t>	</a:t>
            </a:r>
          </a:p>
          <a:p>
            <a:endParaRPr lang="en-US" sz="1600" b="1" dirty="0">
              <a:solidFill>
                <a:schemeClr val="tx2"/>
              </a:solidFill>
            </a:endParaRPr>
          </a:p>
          <a:p>
            <a:endParaRPr lang="en-US" sz="1600" b="1" dirty="0">
              <a:solidFill>
                <a:schemeClr val="tx2"/>
              </a:solidFill>
            </a:endParaRPr>
          </a:p>
          <a:p>
            <a:r>
              <a:rPr lang="en-US" sz="1600" b="1" dirty="0">
                <a:solidFill>
                  <a:schemeClr val="tx2"/>
                </a:solidFill>
              </a:rPr>
              <a:t>Includes debriefing and post-evaluations from recording the outcomes of the teams. The recordings are posted inside the learning platform.</a:t>
            </a:r>
          </a:p>
          <a:p>
            <a:endParaRPr lang="en-US" sz="1600" b="1" dirty="0">
              <a:solidFill>
                <a:schemeClr val="tx2"/>
              </a:solidFill>
            </a:endParaRPr>
          </a:p>
          <a:p>
            <a:endParaRPr lang="en-US" sz="1600" b="1" dirty="0">
              <a:solidFill>
                <a:schemeClr val="tx2"/>
              </a:solidFill>
            </a:endParaRPr>
          </a:p>
          <a:p>
            <a:endParaRPr lang="en-US" sz="1600" b="1" dirty="0">
              <a:solidFill>
                <a:schemeClr val="tx2"/>
              </a:solidFill>
            </a:endParaRPr>
          </a:p>
          <a:p>
            <a:r>
              <a:rPr lang="en-US" sz="1600" b="1" dirty="0">
                <a:solidFill>
                  <a:schemeClr val="tx2"/>
                </a:solidFill>
              </a:rPr>
              <a:t>Students always use different approaches for accomplishing the goal of the game, which leads to different outcomes from each role/team.</a:t>
            </a:r>
          </a:p>
        </p:txBody>
      </p:sp>
      <p:sp>
        <p:nvSpPr>
          <p:cNvPr id="10" name="Arrow: Right 9">
            <a:extLst>
              <a:ext uri="{FF2B5EF4-FFF2-40B4-BE49-F238E27FC236}">
                <a16:creationId xmlns:a16="http://schemas.microsoft.com/office/drawing/2014/main" id="{7F1CAC60-2423-0684-B77C-FFDAB06CCF26}"/>
              </a:ext>
            </a:extLst>
          </p:cNvPr>
          <p:cNvSpPr/>
          <p:nvPr/>
        </p:nvSpPr>
        <p:spPr>
          <a:xfrm>
            <a:off x="485267" y="1911301"/>
            <a:ext cx="381000" cy="332232"/>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1" name="Arrow: Right 10">
            <a:extLst>
              <a:ext uri="{FF2B5EF4-FFF2-40B4-BE49-F238E27FC236}">
                <a16:creationId xmlns:a16="http://schemas.microsoft.com/office/drawing/2014/main" id="{0EECDD92-CDB4-E17D-7CB8-C3DF0A17D4BA}"/>
              </a:ext>
            </a:extLst>
          </p:cNvPr>
          <p:cNvSpPr/>
          <p:nvPr/>
        </p:nvSpPr>
        <p:spPr>
          <a:xfrm>
            <a:off x="515673" y="2907361"/>
            <a:ext cx="381000" cy="321822"/>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2" name="Arrow: Right 11">
            <a:extLst>
              <a:ext uri="{FF2B5EF4-FFF2-40B4-BE49-F238E27FC236}">
                <a16:creationId xmlns:a16="http://schemas.microsoft.com/office/drawing/2014/main" id="{F90F037C-F4BC-B198-9522-0F0B8772757F}"/>
              </a:ext>
            </a:extLst>
          </p:cNvPr>
          <p:cNvSpPr/>
          <p:nvPr/>
        </p:nvSpPr>
        <p:spPr>
          <a:xfrm>
            <a:off x="515673" y="4114800"/>
            <a:ext cx="381000" cy="332232"/>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2457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26A66F-1906-F560-F5C4-73AC0E267157}"/>
              </a:ext>
            </a:extLst>
          </p:cNvPr>
          <p:cNvSpPr txBox="1"/>
          <p:nvPr/>
        </p:nvSpPr>
        <p:spPr>
          <a:xfrm>
            <a:off x="379412" y="164068"/>
            <a:ext cx="5442516" cy="369332"/>
          </a:xfrm>
          <a:prstGeom prst="rect">
            <a:avLst/>
          </a:prstGeom>
          <a:noFill/>
        </p:spPr>
        <p:txBody>
          <a:bodyPr wrap="none" rtlCol="0">
            <a:spAutoFit/>
          </a:bodyPr>
          <a:lstStyle/>
          <a:p>
            <a:pPr>
              <a:lnSpc>
                <a:spcPct val="90000"/>
              </a:lnSpc>
            </a:pPr>
            <a:r>
              <a:rPr lang="en-US" sz="2000" b="1" u="sng" dirty="0">
                <a:solidFill>
                  <a:srgbClr val="7030A0"/>
                </a:solidFill>
                <a:latin typeface="Arial" panose="020B0604020202020204" pitchFamily="34" charset="0"/>
                <a:cs typeface="Arial" panose="020B0604020202020204" pitchFamily="34" charset="0"/>
              </a:rPr>
              <a:t>Research Design and Methods  -- SAMPLE</a:t>
            </a:r>
          </a:p>
        </p:txBody>
      </p:sp>
      <p:sp>
        <p:nvSpPr>
          <p:cNvPr id="3" name="TextBox 2">
            <a:extLst>
              <a:ext uri="{FF2B5EF4-FFF2-40B4-BE49-F238E27FC236}">
                <a16:creationId xmlns:a16="http://schemas.microsoft.com/office/drawing/2014/main" id="{09553D58-EE16-68CC-A7F9-40D507C8F5CA}"/>
              </a:ext>
            </a:extLst>
          </p:cNvPr>
          <p:cNvSpPr txBox="1"/>
          <p:nvPr/>
        </p:nvSpPr>
        <p:spPr>
          <a:xfrm>
            <a:off x="399892" y="1383268"/>
            <a:ext cx="8611452" cy="978729"/>
          </a:xfrm>
          <a:prstGeom prst="rect">
            <a:avLst/>
          </a:prstGeom>
          <a:noFill/>
        </p:spPr>
        <p:txBody>
          <a:bodyPr wrap="square" rtlCol="0">
            <a:spAutoFit/>
          </a:bodyPr>
          <a:lstStyle/>
          <a:p>
            <a:pPr>
              <a:lnSpc>
                <a:spcPct val="90000"/>
              </a:lnSpc>
            </a:pPr>
            <a:endParaRPr lang="en-US" sz="1600" dirty="0">
              <a:solidFill>
                <a:schemeClr val="tx2"/>
              </a:solidFill>
              <a:latin typeface="Arial" panose="020B0604020202020204" pitchFamily="34" charset="0"/>
              <a:cs typeface="Arial" panose="020B0604020202020204" pitchFamily="34" charset="0"/>
            </a:endParaRPr>
          </a:p>
          <a:p>
            <a:pPr>
              <a:lnSpc>
                <a:spcPct val="90000"/>
              </a:lnSpc>
            </a:pPr>
            <a:endParaRPr lang="en-US" sz="1600" dirty="0">
              <a:solidFill>
                <a:schemeClr val="tx2"/>
              </a:solidFill>
              <a:latin typeface="Arial" panose="020B0604020202020204" pitchFamily="34" charset="0"/>
              <a:cs typeface="Arial" panose="020B0604020202020204" pitchFamily="34" charset="0"/>
            </a:endParaRPr>
          </a:p>
          <a:p>
            <a:pPr>
              <a:lnSpc>
                <a:spcPct val="90000"/>
              </a:lnSpc>
            </a:pPr>
            <a:endParaRPr lang="en-US" sz="1600" dirty="0">
              <a:solidFill>
                <a:schemeClr val="tx2"/>
              </a:solidFill>
              <a:latin typeface="Arial" panose="020B0604020202020204" pitchFamily="34" charset="0"/>
              <a:cs typeface="Arial" panose="020B0604020202020204" pitchFamily="34" charset="0"/>
            </a:endParaRPr>
          </a:p>
          <a:p>
            <a:pPr>
              <a:lnSpc>
                <a:spcPct val="90000"/>
              </a:lnSpc>
            </a:pPr>
            <a:endParaRPr lang="en-US" sz="1600" b="1" dirty="0">
              <a:solidFill>
                <a:srgbClr val="FF0000"/>
              </a:solidFill>
            </a:endParaRPr>
          </a:p>
        </p:txBody>
      </p:sp>
      <p:sp>
        <p:nvSpPr>
          <p:cNvPr id="4" name="Content Placeholder 3">
            <a:extLst>
              <a:ext uri="{FF2B5EF4-FFF2-40B4-BE49-F238E27FC236}">
                <a16:creationId xmlns:a16="http://schemas.microsoft.com/office/drawing/2014/main" id="{B07E2AA0-8ACD-C421-F8F3-0CB083B36D53}"/>
              </a:ext>
            </a:extLst>
          </p:cNvPr>
          <p:cNvSpPr>
            <a:spLocks noGrp="1"/>
          </p:cNvSpPr>
          <p:nvPr>
            <p:ph idx="1"/>
          </p:nvPr>
        </p:nvSpPr>
        <p:spPr>
          <a:xfrm>
            <a:off x="1217614" y="1383268"/>
            <a:ext cx="9753600" cy="4788932"/>
          </a:xfrm>
        </p:spPr>
        <p:txBody>
          <a:bodyPr/>
          <a:lstStyle/>
          <a:p>
            <a:r>
              <a:rPr lang="en-US" b="1" dirty="0">
                <a:solidFill>
                  <a:schemeClr val="tx2"/>
                </a:solidFill>
                <a:latin typeface="Calibri" panose="020F0502020204030204" pitchFamily="34" charset="0"/>
                <a:cs typeface="Calibri" panose="020F0502020204030204" pitchFamily="34" charset="0"/>
              </a:rPr>
              <a:t>Fall 2020 to Spring 2023 (6 terms).</a:t>
            </a:r>
          </a:p>
          <a:p>
            <a:r>
              <a:rPr lang="en-US" b="1" dirty="0">
                <a:solidFill>
                  <a:schemeClr val="tx2"/>
                </a:solidFill>
                <a:latin typeface="Calibri" panose="020F0502020204030204" pitchFamily="34" charset="0"/>
                <a:cs typeface="Calibri" panose="020F0502020204030204" pitchFamily="34" charset="0"/>
              </a:rPr>
              <a:t>322 students playing games.</a:t>
            </a:r>
          </a:p>
          <a:p>
            <a:r>
              <a:rPr lang="en-US" b="1" dirty="0">
                <a:solidFill>
                  <a:schemeClr val="tx2"/>
                </a:solidFill>
                <a:latin typeface="Calibri" panose="020F0502020204030204" pitchFamily="34" charset="0"/>
                <a:cs typeface="Calibri" panose="020F0502020204030204" pitchFamily="34" charset="0"/>
              </a:rPr>
              <a:t>US students 167.</a:t>
            </a:r>
          </a:p>
          <a:p>
            <a:r>
              <a:rPr lang="en-US" b="1" dirty="0">
                <a:solidFill>
                  <a:schemeClr val="tx2"/>
                </a:solidFill>
                <a:latin typeface="Calibri" panose="020F0502020204030204" pitchFamily="34" charset="0"/>
                <a:cs typeface="Calibri" panose="020F0502020204030204" pitchFamily="34" charset="0"/>
              </a:rPr>
              <a:t>Non-US students 118.</a:t>
            </a:r>
          </a:p>
          <a:p>
            <a:r>
              <a:rPr lang="en-US" b="1" dirty="0">
                <a:solidFill>
                  <a:schemeClr val="tx2"/>
                </a:solidFill>
                <a:latin typeface="Calibri" panose="020F0502020204030204" pitchFamily="34" charset="0"/>
                <a:cs typeface="Calibri" panose="020F0502020204030204" pitchFamily="34" charset="0"/>
              </a:rPr>
              <a:t>Interdisciplinary teams with both graduate and undergraduate majors.</a:t>
            </a:r>
          </a:p>
          <a:p>
            <a:r>
              <a:rPr lang="en-US" b="1" dirty="0">
                <a:solidFill>
                  <a:schemeClr val="tx2"/>
                </a:solidFill>
                <a:latin typeface="Calibri" panose="020F0502020204030204" pitchFamily="34" charset="0"/>
                <a:cs typeface="Calibri" panose="020F0502020204030204" pitchFamily="34" charset="0"/>
              </a:rPr>
              <a:t>34 teams of students.</a:t>
            </a:r>
          </a:p>
          <a:p>
            <a:r>
              <a:rPr lang="en-US" b="1" dirty="0">
                <a:solidFill>
                  <a:schemeClr val="tx2"/>
                </a:solidFill>
                <a:latin typeface="Calibri" panose="020F0502020204030204" pitchFamily="34" charset="0"/>
                <a:cs typeface="Calibri" panose="020F0502020204030204" pitchFamily="34" charset="0"/>
              </a:rPr>
              <a:t>Most teams led by females (60%) and males (40%).</a:t>
            </a:r>
          </a:p>
          <a:p>
            <a:pPr marL="45720" indent="0">
              <a:buNone/>
            </a:pPr>
            <a:endParaRPr lang="en-US" b="1" dirty="0">
              <a:solidFill>
                <a:schemeClr val="tx2"/>
              </a:solidFill>
              <a:latin typeface="Calibri" panose="020F0502020204030204" pitchFamily="34" charset="0"/>
              <a:cs typeface="Calibri" panose="020F0502020204030204" pitchFamily="34" charset="0"/>
            </a:endParaRPr>
          </a:p>
          <a:p>
            <a:pPr marL="45720" indent="0">
              <a:buNone/>
            </a:pPr>
            <a:endParaRPr lang="en-US" b="1" dirty="0">
              <a:solidFill>
                <a:schemeClr val="tx2"/>
              </a:solidFill>
              <a:latin typeface="Calibri" panose="020F0502020204030204" pitchFamily="34" charset="0"/>
              <a:cs typeface="Calibri" panose="020F0502020204030204" pitchFamily="34" charset="0"/>
            </a:endParaRPr>
          </a:p>
          <a:p>
            <a:pPr marL="45720" indent="0">
              <a:buNone/>
            </a:pPr>
            <a:endParaRPr lang="en-US" dirty="0"/>
          </a:p>
          <a:p>
            <a:endParaRPr lang="en-US" dirty="0"/>
          </a:p>
        </p:txBody>
      </p:sp>
    </p:spTree>
    <p:extLst>
      <p:ext uri="{BB962C8B-B14F-4D97-AF65-F5344CB8AC3E}">
        <p14:creationId xmlns:p14="http://schemas.microsoft.com/office/powerpoint/2010/main" val="2475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7458-E287-7E1B-06A6-80458CE79BEA}"/>
              </a:ext>
            </a:extLst>
          </p:cNvPr>
          <p:cNvSpPr>
            <a:spLocks noGrp="1"/>
          </p:cNvSpPr>
          <p:nvPr>
            <p:ph type="title"/>
          </p:nvPr>
        </p:nvSpPr>
        <p:spPr>
          <a:xfrm>
            <a:off x="912812" y="113047"/>
            <a:ext cx="9753600" cy="381000"/>
          </a:xfrm>
        </p:spPr>
        <p:txBody>
          <a:bodyPr>
            <a:normAutofit/>
          </a:bodyPr>
          <a:lstStyle/>
          <a:p>
            <a:r>
              <a:rPr lang="en-US" sz="1800" b="1" cap="none" dirty="0">
                <a:latin typeface="Calibri" panose="020F0502020204030204" pitchFamily="34" charset="0"/>
                <a:cs typeface="Calibri" panose="020F0502020204030204" pitchFamily="34" charset="0"/>
              </a:rPr>
              <a:t>Example Application of Virtual Exchange Using Role-playing Game Simulations</a:t>
            </a:r>
          </a:p>
        </p:txBody>
      </p:sp>
      <p:graphicFrame>
        <p:nvGraphicFramePr>
          <p:cNvPr id="6" name="Table 5" descr="Chart of weekly schedule for performing global learning inside the courses.">
            <a:extLst>
              <a:ext uri="{FF2B5EF4-FFF2-40B4-BE49-F238E27FC236}">
                <a16:creationId xmlns:a16="http://schemas.microsoft.com/office/drawing/2014/main" id="{253DB8FF-EBD1-1C2F-FC39-D7610DFD4C2B}"/>
              </a:ext>
            </a:extLst>
          </p:cNvPr>
          <p:cNvGraphicFramePr>
            <a:graphicFrameLocks noGrp="1"/>
          </p:cNvGraphicFramePr>
          <p:nvPr>
            <p:extLst>
              <p:ext uri="{D42A27DB-BD31-4B8C-83A1-F6EECF244321}">
                <p14:modId xmlns:p14="http://schemas.microsoft.com/office/powerpoint/2010/main" val="2435729694"/>
              </p:ext>
            </p:extLst>
          </p:nvPr>
        </p:nvGraphicFramePr>
        <p:xfrm>
          <a:off x="2360612" y="893809"/>
          <a:ext cx="7696200" cy="5570855"/>
        </p:xfrm>
        <a:graphic>
          <a:graphicData uri="http://schemas.openxmlformats.org/drawingml/2006/table">
            <a:tbl>
              <a:tblPr>
                <a:tableStyleId>{073A0DAA-6AF3-43AB-8588-CEC1D06C72B9}</a:tableStyleId>
              </a:tblPr>
              <a:tblGrid>
                <a:gridCol w="970304">
                  <a:extLst>
                    <a:ext uri="{9D8B030D-6E8A-4147-A177-3AD203B41FA5}">
                      <a16:colId xmlns:a16="http://schemas.microsoft.com/office/drawing/2014/main" val="1587759558"/>
                    </a:ext>
                  </a:extLst>
                </a:gridCol>
                <a:gridCol w="2568223">
                  <a:extLst>
                    <a:ext uri="{9D8B030D-6E8A-4147-A177-3AD203B41FA5}">
                      <a16:colId xmlns:a16="http://schemas.microsoft.com/office/drawing/2014/main" val="298263682"/>
                    </a:ext>
                  </a:extLst>
                </a:gridCol>
                <a:gridCol w="4157673">
                  <a:extLst>
                    <a:ext uri="{9D8B030D-6E8A-4147-A177-3AD203B41FA5}">
                      <a16:colId xmlns:a16="http://schemas.microsoft.com/office/drawing/2014/main" val="777864202"/>
                    </a:ext>
                  </a:extLst>
                </a:gridCol>
              </a:tblGrid>
              <a:tr h="0">
                <a:tc>
                  <a:txBody>
                    <a:bodyPr/>
                    <a:lstStyle/>
                    <a:p>
                      <a:pPr marL="0" marR="0" algn="l">
                        <a:lnSpc>
                          <a:spcPct val="115000"/>
                        </a:lnSpc>
                        <a:spcBef>
                          <a:spcPts val="0"/>
                        </a:spcBef>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l">
                        <a:lnSpc>
                          <a:spcPct val="115000"/>
                        </a:lnSpc>
                        <a:spcBef>
                          <a:spcPts val="0"/>
                        </a:spcBef>
                        <a:spcAft>
                          <a:spcPts val="800"/>
                        </a:spcAft>
                      </a:pPr>
                      <a:r>
                        <a:rPr lang="en-US" sz="1100" b="1" dirty="0">
                          <a:effectLst/>
                        </a:rPr>
                        <a:t>Weekly Participation</a:t>
                      </a:r>
                    </a:p>
                    <a:p>
                      <a:pPr marL="0" marR="0" algn="l">
                        <a:lnSpc>
                          <a:spcPct val="115000"/>
                        </a:lnSpc>
                        <a:spcBef>
                          <a:spcPts val="0"/>
                        </a:spcBef>
                        <a:spcAft>
                          <a:spcPts val="800"/>
                        </a:spcAft>
                      </a:pPr>
                      <a:r>
                        <a:rPr lang="en-US" sz="1100" b="1" dirty="0">
                          <a:effectLst/>
                        </a:rPr>
                        <a:t>(begins Week 1)</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tc>
                  <a:txBody>
                    <a:bodyPr/>
                    <a:lstStyle/>
                    <a:p>
                      <a:pPr marL="0" marR="0" algn="l">
                        <a:lnSpc>
                          <a:spcPct val="115000"/>
                        </a:lnSpc>
                        <a:spcBef>
                          <a:spcPts val="0"/>
                        </a:spcBef>
                        <a:spcAft>
                          <a:spcPts val="800"/>
                        </a:spcAft>
                      </a:pPr>
                      <a:r>
                        <a:rPr lang="en-US" sz="1100" b="1" dirty="0">
                          <a:effectLst/>
                        </a:rPr>
                        <a:t>Global Learning Activity</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956982483"/>
                  </a:ext>
                </a:extLst>
              </a:tr>
              <a:tr h="0">
                <a:tc>
                  <a:txBody>
                    <a:bodyPr/>
                    <a:lstStyle/>
                    <a:p>
                      <a:pPr marL="0" marR="0" algn="l">
                        <a:lnSpc>
                          <a:spcPct val="115000"/>
                        </a:lnSpc>
                        <a:spcBef>
                          <a:spcPts val="0"/>
                        </a:spcBef>
                        <a:spcAft>
                          <a:spcPts val="800"/>
                        </a:spcAft>
                      </a:pPr>
                      <a:r>
                        <a:rPr lang="en-US" sz="1100" b="1" dirty="0">
                          <a:effectLst/>
                        </a:rPr>
                        <a:t>Week 1</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tc>
                  <a:txBody>
                    <a:bodyPr/>
                    <a:lstStyle/>
                    <a:p>
                      <a:pPr marL="0" marR="0" algn="ctr">
                        <a:lnSpc>
                          <a:spcPct val="115000"/>
                        </a:lnSpc>
                        <a:spcBef>
                          <a:spcPts val="0"/>
                        </a:spcBef>
                        <a:spcAft>
                          <a:spcPts val="800"/>
                        </a:spcAft>
                      </a:pPr>
                      <a:endParaRPr lang="en-US" sz="1100" b="1" dirty="0">
                        <a:solidFill>
                          <a:srgbClr val="0070C0"/>
                        </a:solidFill>
                        <a:effectLst/>
                      </a:endParaRPr>
                    </a:p>
                    <a:p>
                      <a:pPr marL="0" marR="0" algn="ctr">
                        <a:lnSpc>
                          <a:spcPct val="115000"/>
                        </a:lnSpc>
                        <a:spcBef>
                          <a:spcPts val="0"/>
                        </a:spcBef>
                        <a:spcAft>
                          <a:spcPts val="800"/>
                        </a:spcAft>
                      </a:pPr>
                      <a:r>
                        <a:rPr lang="en-US" sz="1100" b="1" dirty="0">
                          <a:solidFill>
                            <a:srgbClr val="0070C0"/>
                          </a:solidFill>
                          <a:effectLst/>
                        </a:rPr>
                        <a:t>Intercultural Self-Awareness</a:t>
                      </a:r>
                      <a:endParaRPr lang="en-US" sz="1100" b="1" dirty="0">
                        <a:solidFill>
                          <a:srgbClr val="0070C0"/>
                        </a:solidFill>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tc>
                  <a:txBody>
                    <a:bodyPr/>
                    <a:lstStyle/>
                    <a:p>
                      <a:pPr marL="0" marR="0" algn="l">
                        <a:lnSpc>
                          <a:spcPct val="115000"/>
                        </a:lnSpc>
                        <a:spcBef>
                          <a:spcPts val="0"/>
                        </a:spcBef>
                        <a:spcAft>
                          <a:spcPts val="800"/>
                        </a:spcAft>
                      </a:pPr>
                      <a:endParaRPr lang="en-US" sz="1100" b="1" dirty="0">
                        <a:effectLst/>
                      </a:endParaRPr>
                    </a:p>
                    <a:p>
                      <a:pPr marL="0" marR="0" algn="l">
                        <a:lnSpc>
                          <a:spcPct val="115000"/>
                        </a:lnSpc>
                        <a:spcBef>
                          <a:spcPts val="0"/>
                        </a:spcBef>
                        <a:spcAft>
                          <a:spcPts val="800"/>
                        </a:spcAft>
                      </a:pPr>
                      <a:r>
                        <a:rPr lang="en-US" sz="1100" b="1" dirty="0">
                          <a:effectLst/>
                        </a:rPr>
                        <a:t>Learners take cultural awareness self-assessments. Includes readings on mindfulness and metacognition.</a:t>
                      </a:r>
                    </a:p>
                    <a:p>
                      <a:pPr marL="0" marR="0" algn="l">
                        <a:lnSpc>
                          <a:spcPct val="115000"/>
                        </a:lnSpc>
                        <a:spcBef>
                          <a:spcPts val="0"/>
                        </a:spcBef>
                        <a:spcAft>
                          <a:spcPts val="800"/>
                        </a:spcAft>
                      </a:pP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extLst>
                  <a:ext uri="{0D108BD9-81ED-4DB2-BD59-A6C34878D82A}">
                    <a16:rowId xmlns:a16="http://schemas.microsoft.com/office/drawing/2014/main" val="2982727546"/>
                  </a:ext>
                </a:extLst>
              </a:tr>
              <a:tr h="0">
                <a:tc>
                  <a:txBody>
                    <a:bodyPr/>
                    <a:lstStyle/>
                    <a:p>
                      <a:pPr marL="0" marR="0" algn="l">
                        <a:lnSpc>
                          <a:spcPct val="115000"/>
                        </a:lnSpc>
                        <a:spcBef>
                          <a:spcPts val="0"/>
                        </a:spcBef>
                        <a:spcAft>
                          <a:spcPts val="800"/>
                        </a:spcAft>
                      </a:pPr>
                      <a:r>
                        <a:rPr lang="en-US" sz="1100" b="1" dirty="0">
                          <a:effectLst/>
                        </a:rPr>
                        <a:t>Week 2</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tc>
                  <a:txBody>
                    <a:bodyPr/>
                    <a:lstStyle/>
                    <a:p>
                      <a:pPr marL="0" marR="0" algn="ctr">
                        <a:lnSpc>
                          <a:spcPct val="115000"/>
                        </a:lnSpc>
                        <a:spcBef>
                          <a:spcPts val="0"/>
                        </a:spcBef>
                        <a:spcAft>
                          <a:spcPts val="800"/>
                        </a:spcAft>
                      </a:pPr>
                      <a:endParaRPr lang="en-US" sz="1100" b="1" dirty="0">
                        <a:solidFill>
                          <a:srgbClr val="0070C0"/>
                        </a:solidFill>
                        <a:effectLst/>
                      </a:endParaRPr>
                    </a:p>
                    <a:p>
                      <a:pPr marL="0" marR="0" algn="ctr">
                        <a:lnSpc>
                          <a:spcPct val="115000"/>
                        </a:lnSpc>
                        <a:spcBef>
                          <a:spcPts val="0"/>
                        </a:spcBef>
                        <a:spcAft>
                          <a:spcPts val="800"/>
                        </a:spcAft>
                      </a:pPr>
                      <a:r>
                        <a:rPr lang="en-US" sz="1100" b="1" dirty="0">
                          <a:solidFill>
                            <a:srgbClr val="0070C0"/>
                          </a:solidFill>
                          <a:effectLst/>
                        </a:rPr>
                        <a:t>Icebreaker Meeting </a:t>
                      </a:r>
                    </a:p>
                    <a:p>
                      <a:pPr marL="0" marR="0" algn="ctr">
                        <a:lnSpc>
                          <a:spcPct val="115000"/>
                        </a:lnSpc>
                        <a:spcBef>
                          <a:spcPts val="0"/>
                        </a:spcBef>
                        <a:spcAft>
                          <a:spcPts val="800"/>
                        </a:spcAft>
                      </a:pPr>
                      <a:r>
                        <a:rPr lang="en-US" sz="1100" b="1" dirty="0">
                          <a:solidFill>
                            <a:srgbClr val="0070C0"/>
                          </a:solidFill>
                          <a:effectLst/>
                        </a:rPr>
                        <a:t>(30-45 min)</a:t>
                      </a:r>
                      <a:endParaRPr lang="en-US" sz="1100" b="1" dirty="0">
                        <a:solidFill>
                          <a:srgbClr val="0070C0"/>
                        </a:solidFill>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tc>
                  <a:txBody>
                    <a:bodyPr/>
                    <a:lstStyle/>
                    <a:p>
                      <a:pPr marL="0" marR="0" algn="l">
                        <a:lnSpc>
                          <a:spcPct val="115000"/>
                        </a:lnSpc>
                        <a:spcBef>
                          <a:spcPts val="0"/>
                        </a:spcBef>
                        <a:spcAft>
                          <a:spcPts val="800"/>
                        </a:spcAft>
                      </a:pPr>
                      <a:endParaRPr lang="en-US" sz="1100" b="1" dirty="0">
                        <a:effectLst/>
                      </a:endParaRPr>
                    </a:p>
                    <a:p>
                      <a:pPr marL="0" marR="0" algn="l">
                        <a:lnSpc>
                          <a:spcPct val="115000"/>
                        </a:lnSpc>
                        <a:spcBef>
                          <a:spcPts val="0"/>
                        </a:spcBef>
                        <a:spcAft>
                          <a:spcPts val="800"/>
                        </a:spcAft>
                      </a:pPr>
                      <a:r>
                        <a:rPr lang="en-US" sz="1100" b="1" dirty="0">
                          <a:effectLst/>
                        </a:rPr>
                        <a:t>Learners meet in dyads or triads with each country represented based on a schedule that is included with time zones and links for synchronous virtual exchange.</a:t>
                      </a:r>
                    </a:p>
                    <a:p>
                      <a:pPr marL="0" marR="0" algn="l">
                        <a:lnSpc>
                          <a:spcPct val="115000"/>
                        </a:lnSpc>
                        <a:spcBef>
                          <a:spcPts val="0"/>
                        </a:spcBef>
                        <a:spcAft>
                          <a:spcPts val="800"/>
                        </a:spcAft>
                      </a:pP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extLst>
                  <a:ext uri="{0D108BD9-81ED-4DB2-BD59-A6C34878D82A}">
                    <a16:rowId xmlns:a16="http://schemas.microsoft.com/office/drawing/2014/main" val="1248545942"/>
                  </a:ext>
                </a:extLst>
              </a:tr>
              <a:tr h="0">
                <a:tc>
                  <a:txBody>
                    <a:bodyPr/>
                    <a:lstStyle/>
                    <a:p>
                      <a:pPr marL="0" marR="0" algn="l">
                        <a:lnSpc>
                          <a:spcPct val="115000"/>
                        </a:lnSpc>
                        <a:spcBef>
                          <a:spcPts val="0"/>
                        </a:spcBef>
                        <a:spcAft>
                          <a:spcPts val="800"/>
                        </a:spcAft>
                      </a:pPr>
                      <a:r>
                        <a:rPr lang="en-US" sz="1100" b="1" dirty="0">
                          <a:effectLst/>
                        </a:rPr>
                        <a:t>Week 3</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tc>
                  <a:txBody>
                    <a:bodyPr/>
                    <a:lstStyle/>
                    <a:p>
                      <a:pPr marL="0" marR="0" algn="ctr">
                        <a:lnSpc>
                          <a:spcPct val="115000"/>
                        </a:lnSpc>
                        <a:spcBef>
                          <a:spcPts val="0"/>
                        </a:spcBef>
                        <a:spcAft>
                          <a:spcPts val="800"/>
                        </a:spcAft>
                      </a:pPr>
                      <a:endParaRPr lang="en-US" sz="1100" b="1" dirty="0">
                        <a:solidFill>
                          <a:srgbClr val="0070C0"/>
                        </a:solidFill>
                        <a:effectLst/>
                      </a:endParaRPr>
                    </a:p>
                    <a:p>
                      <a:pPr marL="0" marR="0" algn="ctr">
                        <a:lnSpc>
                          <a:spcPct val="115000"/>
                        </a:lnSpc>
                        <a:spcBef>
                          <a:spcPts val="0"/>
                        </a:spcBef>
                        <a:spcAft>
                          <a:spcPts val="800"/>
                        </a:spcAft>
                      </a:pPr>
                      <a:r>
                        <a:rPr lang="en-US" sz="1100" b="1" dirty="0">
                          <a:solidFill>
                            <a:srgbClr val="0070C0"/>
                          </a:solidFill>
                          <a:effectLst/>
                        </a:rPr>
                        <a:t>Environmental Worldviews Meeting </a:t>
                      </a:r>
                    </a:p>
                    <a:p>
                      <a:pPr marL="0" marR="0" algn="ctr">
                        <a:lnSpc>
                          <a:spcPct val="115000"/>
                        </a:lnSpc>
                        <a:spcBef>
                          <a:spcPts val="0"/>
                        </a:spcBef>
                        <a:spcAft>
                          <a:spcPts val="800"/>
                        </a:spcAft>
                      </a:pPr>
                      <a:r>
                        <a:rPr lang="en-US" sz="1100" b="1" dirty="0">
                          <a:solidFill>
                            <a:srgbClr val="0070C0"/>
                          </a:solidFill>
                          <a:effectLst/>
                        </a:rPr>
                        <a:t>(45-60 min)</a:t>
                      </a:r>
                      <a:endParaRPr lang="en-US" sz="1100" b="1" dirty="0">
                        <a:solidFill>
                          <a:srgbClr val="0070C0"/>
                        </a:solidFill>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tc>
                  <a:txBody>
                    <a:bodyPr/>
                    <a:lstStyle/>
                    <a:p>
                      <a:pPr marL="0" marR="0" algn="l">
                        <a:lnSpc>
                          <a:spcPct val="115000"/>
                        </a:lnSpc>
                        <a:spcBef>
                          <a:spcPts val="0"/>
                        </a:spcBef>
                        <a:spcAft>
                          <a:spcPts val="800"/>
                        </a:spcAft>
                      </a:pPr>
                      <a:endParaRPr lang="en-US" sz="1100" b="1" dirty="0">
                        <a:effectLst/>
                      </a:endParaRPr>
                    </a:p>
                    <a:p>
                      <a:pPr marL="0" marR="0" algn="l">
                        <a:lnSpc>
                          <a:spcPct val="115000"/>
                        </a:lnSpc>
                        <a:spcBef>
                          <a:spcPts val="0"/>
                        </a:spcBef>
                        <a:spcAft>
                          <a:spcPts val="800"/>
                        </a:spcAft>
                      </a:pPr>
                      <a:r>
                        <a:rPr lang="en-US" sz="1100" b="1" dirty="0">
                          <a:effectLst/>
                        </a:rPr>
                        <a:t>Learners gather in a synchronous virtual exchange meeting to evaluate the results from the New Ecological Paradigm (NEP) survey they took online.</a:t>
                      </a:r>
                    </a:p>
                    <a:p>
                      <a:pPr marL="0" marR="0" algn="l">
                        <a:lnSpc>
                          <a:spcPct val="115000"/>
                        </a:lnSpc>
                        <a:spcBef>
                          <a:spcPts val="0"/>
                        </a:spcBef>
                        <a:spcAft>
                          <a:spcPts val="800"/>
                        </a:spcAft>
                      </a:pP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extLst>
                  <a:ext uri="{0D108BD9-81ED-4DB2-BD59-A6C34878D82A}">
                    <a16:rowId xmlns:a16="http://schemas.microsoft.com/office/drawing/2014/main" val="1350309597"/>
                  </a:ext>
                </a:extLst>
              </a:tr>
              <a:tr h="0">
                <a:tc>
                  <a:txBody>
                    <a:bodyPr/>
                    <a:lstStyle/>
                    <a:p>
                      <a:pPr marL="0" marR="0" algn="l">
                        <a:lnSpc>
                          <a:spcPct val="115000"/>
                        </a:lnSpc>
                        <a:spcBef>
                          <a:spcPts val="0"/>
                        </a:spcBef>
                        <a:spcAft>
                          <a:spcPts val="800"/>
                        </a:spcAft>
                      </a:pPr>
                      <a:r>
                        <a:rPr lang="en-US" sz="1100" b="1" dirty="0">
                          <a:effectLst/>
                        </a:rPr>
                        <a:t>Week 4</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tc>
                  <a:txBody>
                    <a:bodyPr/>
                    <a:lstStyle/>
                    <a:p>
                      <a:pPr marL="0" marR="0" algn="ctr">
                        <a:lnSpc>
                          <a:spcPct val="115000"/>
                        </a:lnSpc>
                        <a:spcBef>
                          <a:spcPts val="0"/>
                        </a:spcBef>
                        <a:spcAft>
                          <a:spcPts val="800"/>
                        </a:spcAft>
                      </a:pPr>
                      <a:endParaRPr lang="en-US" sz="1100" b="1" dirty="0">
                        <a:solidFill>
                          <a:srgbClr val="0070C0"/>
                        </a:solidFill>
                        <a:effectLst/>
                      </a:endParaRPr>
                    </a:p>
                    <a:p>
                      <a:pPr marL="0" marR="0" algn="ctr">
                        <a:lnSpc>
                          <a:spcPct val="115000"/>
                        </a:lnSpc>
                        <a:spcBef>
                          <a:spcPts val="0"/>
                        </a:spcBef>
                        <a:spcAft>
                          <a:spcPts val="800"/>
                        </a:spcAft>
                      </a:pPr>
                      <a:r>
                        <a:rPr lang="en-US" sz="1100" b="1" dirty="0">
                          <a:solidFill>
                            <a:srgbClr val="0070C0"/>
                          </a:solidFill>
                          <a:effectLst/>
                        </a:rPr>
                        <a:t>Role-Playing Simulation Games on Sustainability </a:t>
                      </a:r>
                    </a:p>
                    <a:p>
                      <a:pPr marL="0" marR="0" algn="ctr">
                        <a:lnSpc>
                          <a:spcPct val="115000"/>
                        </a:lnSpc>
                        <a:spcBef>
                          <a:spcPts val="0"/>
                        </a:spcBef>
                        <a:spcAft>
                          <a:spcPts val="800"/>
                        </a:spcAft>
                      </a:pPr>
                      <a:r>
                        <a:rPr lang="en-US" sz="1100" b="1" dirty="0">
                          <a:solidFill>
                            <a:srgbClr val="0070C0"/>
                          </a:solidFill>
                          <a:effectLst/>
                        </a:rPr>
                        <a:t>(1.5 h)</a:t>
                      </a:r>
                      <a:endParaRPr lang="en-US" sz="1100" b="1" dirty="0">
                        <a:solidFill>
                          <a:srgbClr val="0070C0"/>
                        </a:solidFill>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tc>
                  <a:txBody>
                    <a:bodyPr/>
                    <a:lstStyle/>
                    <a:p>
                      <a:pPr marL="0" marR="0" algn="l">
                        <a:lnSpc>
                          <a:spcPct val="115000"/>
                        </a:lnSpc>
                        <a:spcBef>
                          <a:spcPts val="0"/>
                        </a:spcBef>
                        <a:spcAft>
                          <a:spcPts val="800"/>
                        </a:spcAft>
                      </a:pPr>
                      <a:endParaRPr lang="en-US" sz="1100" b="1" dirty="0">
                        <a:effectLst/>
                      </a:endParaRPr>
                    </a:p>
                    <a:p>
                      <a:pPr marL="0" marR="0" algn="l">
                        <a:lnSpc>
                          <a:spcPct val="115000"/>
                        </a:lnSpc>
                        <a:spcBef>
                          <a:spcPts val="0"/>
                        </a:spcBef>
                        <a:spcAft>
                          <a:spcPts val="800"/>
                        </a:spcAft>
                      </a:pPr>
                      <a:r>
                        <a:rPr lang="en-US" sz="1100" b="1" dirty="0">
                          <a:effectLst/>
                        </a:rPr>
                        <a:t>Scripts and general instructions are emailed to learners 1-2 weeks before game day.</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extLst>
                  <a:ext uri="{0D108BD9-81ED-4DB2-BD59-A6C34878D82A}">
                    <a16:rowId xmlns:a16="http://schemas.microsoft.com/office/drawing/2014/main" val="17283311"/>
                  </a:ext>
                </a:extLst>
              </a:tr>
              <a:tr h="0">
                <a:tc>
                  <a:txBody>
                    <a:bodyPr/>
                    <a:lstStyle/>
                    <a:p>
                      <a:pPr marL="0" marR="0" algn="l">
                        <a:lnSpc>
                          <a:spcPct val="115000"/>
                        </a:lnSpc>
                        <a:spcBef>
                          <a:spcPts val="0"/>
                        </a:spcBef>
                        <a:spcAft>
                          <a:spcPts val="800"/>
                        </a:spcAft>
                      </a:pPr>
                      <a:r>
                        <a:rPr lang="en-US" sz="1100" b="1" dirty="0">
                          <a:effectLst/>
                        </a:rPr>
                        <a:t>Week 5</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tc>
                  <a:txBody>
                    <a:bodyPr/>
                    <a:lstStyle/>
                    <a:p>
                      <a:pPr marL="0" marR="0" algn="ctr">
                        <a:lnSpc>
                          <a:spcPct val="115000"/>
                        </a:lnSpc>
                        <a:spcBef>
                          <a:spcPts val="0"/>
                        </a:spcBef>
                        <a:spcAft>
                          <a:spcPts val="800"/>
                        </a:spcAft>
                      </a:pPr>
                      <a:endParaRPr lang="en-US" sz="1100" b="1" dirty="0">
                        <a:solidFill>
                          <a:srgbClr val="0070C0"/>
                        </a:solidFill>
                        <a:effectLst/>
                      </a:endParaRPr>
                    </a:p>
                    <a:p>
                      <a:pPr marL="0" marR="0" algn="ctr">
                        <a:lnSpc>
                          <a:spcPct val="115000"/>
                        </a:lnSpc>
                        <a:spcBef>
                          <a:spcPts val="0"/>
                        </a:spcBef>
                        <a:spcAft>
                          <a:spcPts val="800"/>
                        </a:spcAft>
                      </a:pPr>
                      <a:r>
                        <a:rPr lang="en-US" sz="1100" b="1" dirty="0">
                          <a:solidFill>
                            <a:srgbClr val="0070C0"/>
                          </a:solidFill>
                          <a:effectLst/>
                        </a:rPr>
                        <a:t>Analysis and Reflection</a:t>
                      </a:r>
                      <a:endParaRPr lang="en-US" sz="1100" b="1" dirty="0">
                        <a:solidFill>
                          <a:srgbClr val="0070C0"/>
                        </a:solidFill>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tc>
                  <a:txBody>
                    <a:bodyPr/>
                    <a:lstStyle/>
                    <a:p>
                      <a:pPr marL="0" marR="0" algn="l">
                        <a:lnSpc>
                          <a:spcPct val="115000"/>
                        </a:lnSpc>
                        <a:spcBef>
                          <a:spcPts val="0"/>
                        </a:spcBef>
                        <a:spcAft>
                          <a:spcPts val="800"/>
                        </a:spcAft>
                      </a:pPr>
                      <a:endParaRPr lang="en-US" sz="1100" b="1" dirty="0">
                        <a:effectLst/>
                      </a:endParaRPr>
                    </a:p>
                    <a:p>
                      <a:pPr marL="0" marR="0" algn="l">
                        <a:lnSpc>
                          <a:spcPct val="115000"/>
                        </a:lnSpc>
                        <a:spcBef>
                          <a:spcPts val="0"/>
                        </a:spcBef>
                        <a:spcAft>
                          <a:spcPts val="800"/>
                        </a:spcAft>
                      </a:pPr>
                      <a:r>
                        <a:rPr lang="en-US" sz="1100" b="1" dirty="0">
                          <a:effectLst/>
                        </a:rPr>
                        <a:t>Through team recordings, learners analyze and reflect on the outcomes and approaches each team used to gain consensus (or majority agreement).</a:t>
                      </a:r>
                      <a:endParaRPr lang="en-US" sz="1100" b="1" dirty="0">
                        <a:effectLst/>
                        <a:latin typeface="Calibri" panose="020F0502020204030204" pitchFamily="34" charset="0"/>
                        <a:ea typeface="Calibri" panose="020F0502020204030204" pitchFamily="34" charset="0"/>
                      </a:endParaRPr>
                    </a:p>
                  </a:txBody>
                  <a:tcPr marL="68580" marR="68580" marT="0" marB="0">
                    <a:solidFill>
                      <a:schemeClr val="bg2">
                        <a:lumMod val="60000"/>
                        <a:lumOff val="40000"/>
                      </a:schemeClr>
                    </a:solidFill>
                  </a:tcPr>
                </a:tc>
                <a:extLst>
                  <a:ext uri="{0D108BD9-81ED-4DB2-BD59-A6C34878D82A}">
                    <a16:rowId xmlns:a16="http://schemas.microsoft.com/office/drawing/2014/main" val="4187435629"/>
                  </a:ext>
                </a:extLst>
              </a:tr>
            </a:tbl>
          </a:graphicData>
        </a:graphic>
      </p:graphicFrame>
    </p:spTree>
    <p:extLst>
      <p:ext uri="{BB962C8B-B14F-4D97-AF65-F5344CB8AC3E}">
        <p14:creationId xmlns:p14="http://schemas.microsoft.com/office/powerpoint/2010/main" val="289916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AD193-A7F5-6399-9CB6-A58C8CEBD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93FAD-A7FE-BE39-964E-E6496793DBEE}"/>
              </a:ext>
            </a:extLst>
          </p:cNvPr>
          <p:cNvSpPr>
            <a:spLocks noGrp="1"/>
          </p:cNvSpPr>
          <p:nvPr>
            <p:ph type="ctrTitle"/>
          </p:nvPr>
        </p:nvSpPr>
        <p:spPr>
          <a:xfrm>
            <a:off x="1217613" y="1828799"/>
            <a:ext cx="6095999" cy="3048001"/>
          </a:xfrm>
        </p:spPr>
        <p:txBody>
          <a:bodyPr/>
          <a:lstStyle/>
          <a:p>
            <a:br>
              <a:rPr lang="en-US" b="0" i="0" dirty="0">
                <a:solidFill>
                  <a:srgbClr val="444444"/>
                </a:solidFill>
                <a:latin typeface="OpenSansRegular"/>
              </a:rPr>
            </a:br>
            <a:endParaRPr lang="en-US" dirty="0"/>
          </a:p>
        </p:txBody>
      </p:sp>
      <p:sp>
        <p:nvSpPr>
          <p:cNvPr id="4" name="TextBox 3">
            <a:extLst>
              <a:ext uri="{FF2B5EF4-FFF2-40B4-BE49-F238E27FC236}">
                <a16:creationId xmlns:a16="http://schemas.microsoft.com/office/drawing/2014/main" id="{138F7C39-4035-B991-6E0B-8680DD60DBCD}"/>
              </a:ext>
            </a:extLst>
          </p:cNvPr>
          <p:cNvSpPr txBox="1"/>
          <p:nvPr/>
        </p:nvSpPr>
        <p:spPr>
          <a:xfrm>
            <a:off x="455612" y="801178"/>
            <a:ext cx="7315200" cy="646331"/>
          </a:xfrm>
          <a:prstGeom prst="rect">
            <a:avLst/>
          </a:prstGeom>
          <a:noFill/>
        </p:spPr>
        <p:txBody>
          <a:bodyPr wrap="square">
            <a:spAutoFit/>
          </a:bodyPr>
          <a:lstStyle/>
          <a:p>
            <a:r>
              <a:rPr lang="en-US" b="1" i="1" dirty="0">
                <a:solidFill>
                  <a:srgbClr val="00B050"/>
                </a:solidFill>
              </a:rPr>
              <a:t>Regression Model Predicting Sustainability Games Success (majority vote on project)</a:t>
            </a:r>
            <a:endParaRPr lang="en-US" sz="1800" b="1" i="1" dirty="0">
              <a:solidFill>
                <a:srgbClr val="00B050"/>
              </a:solidFill>
            </a:endParaRPr>
          </a:p>
        </p:txBody>
      </p:sp>
      <p:sp>
        <p:nvSpPr>
          <p:cNvPr id="5" name="Google Shape;192;p10" descr="Prepare learners with synchronous game simulations on environmental sustainability to teach:&#10;&#10;1. collaborative practical skills,&#10;&#10;2. intercultural competencies, &#10;&#10;3. reach across disciplines to solve problems.&#10;">
            <a:extLst>
              <a:ext uri="{FF2B5EF4-FFF2-40B4-BE49-F238E27FC236}">
                <a16:creationId xmlns:a16="http://schemas.microsoft.com/office/drawing/2014/main" id="{46F9FA10-27E5-4DC2-5370-94CA16BC2BD5}"/>
              </a:ext>
            </a:extLst>
          </p:cNvPr>
          <p:cNvSpPr txBox="1">
            <a:spLocks/>
          </p:cNvSpPr>
          <p:nvPr/>
        </p:nvSpPr>
        <p:spPr>
          <a:xfrm>
            <a:off x="8075612" y="762000"/>
            <a:ext cx="3852713" cy="4629000"/>
          </a:xfrm>
          <a:prstGeom prst="rect">
            <a:avLst/>
          </a:prstGeom>
          <a:noFill/>
          <a:ln>
            <a:noFill/>
          </a:ln>
        </p:spPr>
        <p:txBody>
          <a:bodyPr spcFirstLastPara="1" wrap="square" lIns="91425" tIns="45700" rIns="91425" bIns="45700" anchor="t" anchorCtr="0">
            <a:normAutofit fontScale="92500"/>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0" indent="0">
              <a:lnSpc>
                <a:spcPct val="100000"/>
              </a:lnSpc>
              <a:spcBef>
                <a:spcPts val="0"/>
              </a:spcBef>
              <a:buClr>
                <a:schemeClr val="lt1"/>
              </a:buClr>
              <a:buSzPts val="2700"/>
              <a:buFont typeface="Arial" pitchFamily="34" charset="0"/>
              <a:buNone/>
            </a:pPr>
            <a:r>
              <a:rPr lang="en-US" b="1" dirty="0">
                <a:latin typeface="Calibri" panose="020F0502020204030204" pitchFamily="34" charset="0"/>
                <a:cs typeface="Calibri" panose="020F0502020204030204" pitchFamily="34" charset="0"/>
              </a:rPr>
              <a:t>Prepare learners with synchronous game simulations on environmental sustainability to teach:</a:t>
            </a:r>
          </a:p>
          <a:p>
            <a:pPr marL="0" indent="0">
              <a:lnSpc>
                <a:spcPct val="100000"/>
              </a:lnSpc>
              <a:spcBef>
                <a:spcPts val="900"/>
              </a:spcBef>
              <a:buClr>
                <a:schemeClr val="lt1"/>
              </a:buClr>
              <a:buSzPts val="2750"/>
              <a:buFont typeface="Arial" pitchFamily="34" charset="0"/>
              <a:buNone/>
            </a:pPr>
            <a:endParaRPr lang="en-US" dirty="0">
              <a:latin typeface="Calibri" panose="020F0502020204030204" pitchFamily="34" charset="0"/>
              <a:cs typeface="Calibri" panose="020F0502020204030204" pitchFamily="34" charset="0"/>
            </a:endParaRPr>
          </a:p>
          <a:p>
            <a:pPr marL="0" indent="0">
              <a:lnSpc>
                <a:spcPct val="100000"/>
              </a:lnSpc>
              <a:spcBef>
                <a:spcPts val="900"/>
              </a:spcBef>
              <a:buClr>
                <a:schemeClr val="lt1"/>
              </a:buClr>
              <a:buSzPts val="2700"/>
              <a:buFont typeface="Arial" pitchFamily="34" charset="0"/>
              <a:buNone/>
            </a:pPr>
            <a:r>
              <a:rPr lang="en-US" dirty="0">
                <a:latin typeface="Calibri" panose="020F0502020204030204" pitchFamily="34" charset="0"/>
                <a:cs typeface="Calibri" panose="020F0502020204030204" pitchFamily="34" charset="0"/>
              </a:rPr>
              <a:t>1. collaborative practical skills,</a:t>
            </a:r>
          </a:p>
          <a:p>
            <a:pPr marL="0" indent="0">
              <a:lnSpc>
                <a:spcPct val="100000"/>
              </a:lnSpc>
              <a:spcBef>
                <a:spcPts val="900"/>
              </a:spcBef>
              <a:buClr>
                <a:schemeClr val="lt1"/>
              </a:buClr>
              <a:buSzPts val="2700"/>
              <a:buFont typeface="Arial" pitchFamily="34" charset="0"/>
              <a:buNone/>
            </a:pPr>
            <a:endParaRPr lang="en-US" dirty="0">
              <a:latin typeface="Calibri" panose="020F0502020204030204" pitchFamily="34" charset="0"/>
              <a:cs typeface="Calibri" panose="020F0502020204030204" pitchFamily="34" charset="0"/>
            </a:endParaRPr>
          </a:p>
          <a:p>
            <a:pPr marL="0" indent="0">
              <a:lnSpc>
                <a:spcPct val="100000"/>
              </a:lnSpc>
              <a:spcBef>
                <a:spcPts val="900"/>
              </a:spcBef>
              <a:buClr>
                <a:schemeClr val="lt1"/>
              </a:buClr>
              <a:buSzPts val="2700"/>
              <a:buFont typeface="Arial" pitchFamily="34" charset="0"/>
              <a:buNone/>
            </a:pPr>
            <a:r>
              <a:rPr lang="en-US" dirty="0">
                <a:latin typeface="Calibri" panose="020F0502020204030204" pitchFamily="34" charset="0"/>
                <a:cs typeface="Calibri" panose="020F0502020204030204" pitchFamily="34" charset="0"/>
              </a:rPr>
              <a:t>2. intercultural competencies, </a:t>
            </a:r>
          </a:p>
          <a:p>
            <a:pPr marL="0" indent="0">
              <a:lnSpc>
                <a:spcPct val="100000"/>
              </a:lnSpc>
              <a:spcBef>
                <a:spcPts val="900"/>
              </a:spcBef>
              <a:buClr>
                <a:schemeClr val="lt1"/>
              </a:buClr>
              <a:buSzPts val="2700"/>
              <a:buFont typeface="Arial" pitchFamily="34" charset="0"/>
              <a:buNone/>
            </a:pPr>
            <a:endParaRPr lang="en-US" dirty="0">
              <a:latin typeface="Calibri" panose="020F0502020204030204" pitchFamily="34" charset="0"/>
              <a:cs typeface="Calibri" panose="020F0502020204030204" pitchFamily="34" charset="0"/>
            </a:endParaRPr>
          </a:p>
          <a:p>
            <a:pPr marL="0" indent="0">
              <a:lnSpc>
                <a:spcPct val="100000"/>
              </a:lnSpc>
              <a:spcBef>
                <a:spcPts val="900"/>
              </a:spcBef>
              <a:buClr>
                <a:schemeClr val="lt1"/>
              </a:buClr>
              <a:buSzPts val="2700"/>
              <a:buFont typeface="Arial" pitchFamily="34" charset="0"/>
              <a:buNone/>
            </a:pPr>
            <a:r>
              <a:rPr lang="en-US" dirty="0">
                <a:latin typeface="Calibri" panose="020F0502020204030204" pitchFamily="34" charset="0"/>
                <a:cs typeface="Calibri" panose="020F0502020204030204" pitchFamily="34" charset="0"/>
              </a:rPr>
              <a:t>3. reach across disciplines to solve problems.</a:t>
            </a:r>
          </a:p>
        </p:txBody>
      </p:sp>
      <p:pic>
        <p:nvPicPr>
          <p:cNvPr id="6" name="Picture 5" descr="Regression model with Y= Sustainability games success and x's that are leadership, role-complexity, size of games, language use, and game longevity.">
            <a:extLst>
              <a:ext uri="{FF2B5EF4-FFF2-40B4-BE49-F238E27FC236}">
                <a16:creationId xmlns:a16="http://schemas.microsoft.com/office/drawing/2014/main" id="{8AF5058D-9026-BA70-7B9D-DEDB849BB05F}"/>
              </a:ext>
            </a:extLst>
          </p:cNvPr>
          <p:cNvPicPr>
            <a:picLocks noChangeAspect="1"/>
          </p:cNvPicPr>
          <p:nvPr/>
        </p:nvPicPr>
        <p:blipFill>
          <a:blip r:embed="rId3"/>
          <a:stretch>
            <a:fillRect/>
          </a:stretch>
        </p:blipFill>
        <p:spPr>
          <a:xfrm>
            <a:off x="1217613" y="1758557"/>
            <a:ext cx="5980694" cy="3188484"/>
          </a:xfrm>
          <a:prstGeom prst="rect">
            <a:avLst/>
          </a:prstGeom>
        </p:spPr>
      </p:pic>
    </p:spTree>
    <p:extLst>
      <p:ext uri="{BB962C8B-B14F-4D97-AF65-F5344CB8AC3E}">
        <p14:creationId xmlns:p14="http://schemas.microsoft.com/office/powerpoint/2010/main" val="274259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56F7-145C-9066-4164-B9B72747F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E5CBB-0CAD-3E86-E80C-09799B8EFCB3}"/>
              </a:ext>
            </a:extLst>
          </p:cNvPr>
          <p:cNvSpPr>
            <a:spLocks noGrp="1"/>
          </p:cNvSpPr>
          <p:nvPr>
            <p:ph type="ctrTitle"/>
          </p:nvPr>
        </p:nvSpPr>
        <p:spPr>
          <a:xfrm>
            <a:off x="1217613" y="1828799"/>
            <a:ext cx="6095999" cy="3048001"/>
          </a:xfrm>
        </p:spPr>
        <p:txBody>
          <a:bodyPr/>
          <a:lstStyle/>
          <a:p>
            <a:br>
              <a:rPr lang="en-US" b="0" i="0" dirty="0">
                <a:solidFill>
                  <a:srgbClr val="444444"/>
                </a:solidFill>
                <a:latin typeface="OpenSansRegular"/>
              </a:rPr>
            </a:br>
            <a:endParaRPr lang="en-US" dirty="0"/>
          </a:p>
        </p:txBody>
      </p:sp>
      <p:sp>
        <p:nvSpPr>
          <p:cNvPr id="7" name="Google Shape;199;p11" descr="H1. Less directions by leader, the greater the success.&#10;H2. Greater number of roles, the greater success.&#10;H3. Lower the size of the game, the greater the success.&#10;H4a. Greater the second language participants, the greater the success.&#10;H4b. English speakers assisted inside the game.&#10;H5. A bit longer time allowed for completion of success.&#10;">
            <a:extLst>
              <a:ext uri="{FF2B5EF4-FFF2-40B4-BE49-F238E27FC236}">
                <a16:creationId xmlns:a16="http://schemas.microsoft.com/office/drawing/2014/main" id="{10255010-3AA3-5B38-70C1-EC6E1F5FB90D}"/>
              </a:ext>
            </a:extLst>
          </p:cNvPr>
          <p:cNvSpPr txBox="1">
            <a:spLocks/>
          </p:cNvSpPr>
          <p:nvPr/>
        </p:nvSpPr>
        <p:spPr>
          <a:xfrm>
            <a:off x="8075612" y="964579"/>
            <a:ext cx="3668354" cy="5445600"/>
          </a:xfrm>
          <a:prstGeom prst="rect">
            <a:avLst/>
          </a:prstGeom>
          <a:noFill/>
          <a:ln>
            <a:noFill/>
          </a:ln>
        </p:spPr>
        <p:txBody>
          <a:bodyPr spcFirstLastPara="1" wrap="square" lIns="91425" tIns="45700" rIns="91425" bIns="45700" anchor="t" anchorCtr="0">
            <a:normAutofit fontScale="92500"/>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0" indent="0">
              <a:lnSpc>
                <a:spcPct val="100000"/>
              </a:lnSpc>
              <a:spcBef>
                <a:spcPts val="0"/>
              </a:spcBef>
              <a:buClr>
                <a:schemeClr val="lt1"/>
              </a:buClr>
              <a:buSzPct val="98181"/>
              <a:buFont typeface="Arial" pitchFamily="34" charset="0"/>
              <a:buNone/>
            </a:pPr>
            <a:r>
              <a:rPr lang="en-US" b="1" dirty="0">
                <a:latin typeface="Calibri" panose="020F0502020204030204" pitchFamily="34" charset="0"/>
                <a:cs typeface="Calibri" panose="020F0502020204030204" pitchFamily="34" charset="0"/>
              </a:rPr>
              <a:t>H1.</a:t>
            </a:r>
            <a:r>
              <a:rPr lang="en-US" dirty="0">
                <a:latin typeface="Calibri" panose="020F0502020204030204" pitchFamily="34" charset="0"/>
                <a:cs typeface="Calibri" panose="020F0502020204030204" pitchFamily="34" charset="0"/>
              </a:rPr>
              <a:t> Less directions by leader, the greater the success.</a:t>
            </a:r>
          </a:p>
          <a:p>
            <a:pPr marL="0" indent="0">
              <a:lnSpc>
                <a:spcPct val="100000"/>
              </a:lnSpc>
              <a:spcBef>
                <a:spcPts val="900"/>
              </a:spcBef>
              <a:buClr>
                <a:schemeClr val="lt1"/>
              </a:buClr>
              <a:buSzPct val="98181"/>
              <a:buFont typeface="Arial" pitchFamily="34" charset="0"/>
              <a:buNone/>
            </a:pPr>
            <a:r>
              <a:rPr lang="en-US" b="1" dirty="0">
                <a:latin typeface="Calibri" panose="020F0502020204030204" pitchFamily="34" charset="0"/>
                <a:cs typeface="Calibri" panose="020F0502020204030204" pitchFamily="34" charset="0"/>
              </a:rPr>
              <a:t>H2</a:t>
            </a:r>
            <a:r>
              <a:rPr lang="en-US" dirty="0">
                <a:latin typeface="Calibri" panose="020F0502020204030204" pitchFamily="34" charset="0"/>
                <a:cs typeface="Calibri" panose="020F0502020204030204" pitchFamily="34" charset="0"/>
              </a:rPr>
              <a:t>. Greater number of roles, the greater success.</a:t>
            </a:r>
          </a:p>
          <a:p>
            <a:pPr marL="0" indent="0">
              <a:lnSpc>
                <a:spcPct val="100000"/>
              </a:lnSpc>
              <a:spcBef>
                <a:spcPts val="900"/>
              </a:spcBef>
              <a:buClr>
                <a:schemeClr val="lt1"/>
              </a:buClr>
              <a:buSzPct val="98181"/>
              <a:buFont typeface="Arial" pitchFamily="34" charset="0"/>
              <a:buNone/>
            </a:pPr>
            <a:r>
              <a:rPr lang="en-US" b="1" dirty="0">
                <a:latin typeface="Calibri" panose="020F0502020204030204" pitchFamily="34" charset="0"/>
                <a:cs typeface="Calibri" panose="020F0502020204030204" pitchFamily="34" charset="0"/>
              </a:rPr>
              <a:t>H3.</a:t>
            </a:r>
            <a:r>
              <a:rPr lang="en-US" dirty="0">
                <a:latin typeface="Calibri" panose="020F0502020204030204" pitchFamily="34" charset="0"/>
                <a:cs typeface="Calibri" panose="020F0502020204030204" pitchFamily="34" charset="0"/>
              </a:rPr>
              <a:t> Lower the size of the game, the greater the success.</a:t>
            </a:r>
          </a:p>
          <a:p>
            <a:pPr marL="0" indent="0">
              <a:lnSpc>
                <a:spcPct val="100000"/>
              </a:lnSpc>
              <a:spcBef>
                <a:spcPts val="900"/>
              </a:spcBef>
              <a:buClr>
                <a:schemeClr val="lt1"/>
              </a:buClr>
              <a:buSzPct val="98181"/>
              <a:buFont typeface="Arial" pitchFamily="34" charset="0"/>
              <a:buNone/>
            </a:pPr>
            <a:r>
              <a:rPr lang="en-US" b="1" dirty="0">
                <a:latin typeface="Calibri" panose="020F0502020204030204" pitchFamily="34" charset="0"/>
                <a:cs typeface="Calibri" panose="020F0502020204030204" pitchFamily="34" charset="0"/>
              </a:rPr>
              <a:t>H4a.</a:t>
            </a:r>
            <a:r>
              <a:rPr lang="en-US" dirty="0">
                <a:latin typeface="Calibri" panose="020F0502020204030204" pitchFamily="34" charset="0"/>
                <a:cs typeface="Calibri" panose="020F0502020204030204" pitchFamily="34" charset="0"/>
              </a:rPr>
              <a:t> Greater the second language participants, the greater the success.</a:t>
            </a:r>
          </a:p>
          <a:p>
            <a:pPr marL="0" indent="0">
              <a:lnSpc>
                <a:spcPct val="100000"/>
              </a:lnSpc>
              <a:spcBef>
                <a:spcPts val="900"/>
              </a:spcBef>
              <a:buClr>
                <a:schemeClr val="lt1"/>
              </a:buClr>
              <a:buSzPct val="98181"/>
              <a:buFont typeface="Arial" pitchFamily="34" charset="0"/>
              <a:buNone/>
            </a:pPr>
            <a:r>
              <a:rPr lang="en-US" b="1" dirty="0">
                <a:latin typeface="Calibri" panose="020F0502020204030204" pitchFamily="34" charset="0"/>
                <a:cs typeface="Calibri" panose="020F0502020204030204" pitchFamily="34" charset="0"/>
              </a:rPr>
              <a:t>H4b.</a:t>
            </a:r>
            <a:r>
              <a:rPr lang="en-US" dirty="0">
                <a:latin typeface="Calibri" panose="020F0502020204030204" pitchFamily="34" charset="0"/>
                <a:cs typeface="Calibri" panose="020F0502020204030204" pitchFamily="34" charset="0"/>
              </a:rPr>
              <a:t> English speakers assisted inside the game.</a:t>
            </a:r>
          </a:p>
          <a:p>
            <a:pPr marL="0" indent="0">
              <a:lnSpc>
                <a:spcPct val="100000"/>
              </a:lnSpc>
              <a:spcBef>
                <a:spcPts val="900"/>
              </a:spcBef>
              <a:buClr>
                <a:schemeClr val="lt1"/>
              </a:buClr>
              <a:buSzPct val="98181"/>
              <a:buFont typeface="Arial" pitchFamily="34" charset="0"/>
              <a:buNone/>
            </a:pPr>
            <a:r>
              <a:rPr lang="en-US" b="1" dirty="0">
                <a:latin typeface="Calibri" panose="020F0502020204030204" pitchFamily="34" charset="0"/>
                <a:cs typeface="Calibri" panose="020F0502020204030204" pitchFamily="34" charset="0"/>
              </a:rPr>
              <a:t>H5.</a:t>
            </a:r>
            <a:r>
              <a:rPr lang="en-US" dirty="0">
                <a:latin typeface="Calibri" panose="020F0502020204030204" pitchFamily="34" charset="0"/>
                <a:cs typeface="Calibri" panose="020F0502020204030204" pitchFamily="34" charset="0"/>
              </a:rPr>
              <a:t> A bit longer time allowed for completion of success.</a:t>
            </a:r>
          </a:p>
          <a:p>
            <a:pPr marL="0" indent="0">
              <a:lnSpc>
                <a:spcPct val="100000"/>
              </a:lnSpc>
              <a:spcBef>
                <a:spcPts val="900"/>
              </a:spcBef>
              <a:buClr>
                <a:schemeClr val="lt1"/>
              </a:buClr>
              <a:buSzPct val="100000"/>
              <a:buFont typeface="Arial" pitchFamily="34" charset="0"/>
              <a:buNone/>
            </a:pPr>
            <a:endParaRPr lang="en-US" dirty="0"/>
          </a:p>
        </p:txBody>
      </p:sp>
      <p:sp>
        <p:nvSpPr>
          <p:cNvPr id="9" name="TextBox 8">
            <a:extLst>
              <a:ext uri="{FF2B5EF4-FFF2-40B4-BE49-F238E27FC236}">
                <a16:creationId xmlns:a16="http://schemas.microsoft.com/office/drawing/2014/main" id="{64091806-1927-AF71-7902-DA3805A25BAB}"/>
              </a:ext>
            </a:extLst>
          </p:cNvPr>
          <p:cNvSpPr txBox="1"/>
          <p:nvPr/>
        </p:nvSpPr>
        <p:spPr>
          <a:xfrm>
            <a:off x="8837612" y="297227"/>
            <a:ext cx="1710725" cy="646331"/>
          </a:xfrm>
          <a:prstGeom prst="rect">
            <a:avLst/>
          </a:prstGeom>
          <a:noFill/>
        </p:spPr>
        <p:txBody>
          <a:bodyPr wrap="none" rtlCol="0">
            <a:spAutoFit/>
          </a:bodyPr>
          <a:lstStyle/>
          <a:p>
            <a:pPr>
              <a:lnSpc>
                <a:spcPct val="90000"/>
              </a:lnSpc>
            </a:pPr>
            <a:endParaRPr lang="en-US" sz="2000" b="1" dirty="0">
              <a:solidFill>
                <a:schemeClr val="tx2"/>
              </a:solidFill>
              <a:latin typeface="Arial" panose="020B0604020202020204" pitchFamily="34" charset="0"/>
              <a:cs typeface="Arial" panose="020B0604020202020204" pitchFamily="34" charset="0"/>
            </a:endParaRPr>
          </a:p>
          <a:p>
            <a:pPr>
              <a:lnSpc>
                <a:spcPct val="90000"/>
              </a:lnSpc>
            </a:pPr>
            <a:r>
              <a:rPr lang="en-US" sz="2000" b="1" dirty="0">
                <a:solidFill>
                  <a:schemeClr val="tx2"/>
                </a:solidFill>
                <a:latin typeface="Arial" panose="020B0604020202020204" pitchFamily="34" charset="0"/>
                <a:cs typeface="Arial" panose="020B0604020202020204" pitchFamily="34" charset="0"/>
              </a:rPr>
              <a:t>Hypotheses </a:t>
            </a:r>
          </a:p>
        </p:txBody>
      </p:sp>
      <p:pic>
        <p:nvPicPr>
          <p:cNvPr id="11" name="Picture 10" descr="Results from testing the hypotheses.">
            <a:extLst>
              <a:ext uri="{FF2B5EF4-FFF2-40B4-BE49-F238E27FC236}">
                <a16:creationId xmlns:a16="http://schemas.microsoft.com/office/drawing/2014/main" id="{1846E789-819C-DD51-054A-F839ED2D0162}"/>
              </a:ext>
            </a:extLst>
          </p:cNvPr>
          <p:cNvPicPr>
            <a:picLocks noChangeAspect="1"/>
          </p:cNvPicPr>
          <p:nvPr/>
        </p:nvPicPr>
        <p:blipFill>
          <a:blip r:embed="rId3"/>
          <a:stretch>
            <a:fillRect/>
          </a:stretch>
        </p:blipFill>
        <p:spPr>
          <a:xfrm>
            <a:off x="478467" y="1219200"/>
            <a:ext cx="7273812" cy="5029200"/>
          </a:xfrm>
          <a:prstGeom prst="rect">
            <a:avLst/>
          </a:prstGeom>
        </p:spPr>
      </p:pic>
    </p:spTree>
    <p:extLst>
      <p:ext uri="{BB962C8B-B14F-4D97-AF65-F5344CB8AC3E}">
        <p14:creationId xmlns:p14="http://schemas.microsoft.com/office/powerpoint/2010/main" val="77681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26A66F-1906-F560-F5C4-73AC0E267157}"/>
              </a:ext>
            </a:extLst>
          </p:cNvPr>
          <p:cNvSpPr txBox="1"/>
          <p:nvPr/>
        </p:nvSpPr>
        <p:spPr>
          <a:xfrm>
            <a:off x="379412" y="164068"/>
            <a:ext cx="8395247" cy="646331"/>
          </a:xfrm>
          <a:prstGeom prst="rect">
            <a:avLst/>
          </a:prstGeom>
          <a:noFill/>
        </p:spPr>
        <p:txBody>
          <a:bodyPr wrap="none" rtlCol="0">
            <a:spAutoFit/>
          </a:bodyPr>
          <a:lstStyle/>
          <a:p>
            <a:pPr>
              <a:lnSpc>
                <a:spcPct val="90000"/>
              </a:lnSpc>
            </a:pPr>
            <a:r>
              <a:rPr lang="en-US" sz="4000" b="1" u="sng" dirty="0">
                <a:solidFill>
                  <a:srgbClr val="00B050"/>
                </a:solidFill>
                <a:latin typeface="Arial" panose="020B0604020202020204" pitchFamily="34" charset="0"/>
                <a:cs typeface="Arial" panose="020B0604020202020204" pitchFamily="34" charset="0"/>
              </a:rPr>
              <a:t>Results: H1 Leader’s Involvement</a:t>
            </a:r>
          </a:p>
        </p:txBody>
      </p:sp>
      <p:sp>
        <p:nvSpPr>
          <p:cNvPr id="3" name="TextBox 2">
            <a:extLst>
              <a:ext uri="{FF2B5EF4-FFF2-40B4-BE49-F238E27FC236}">
                <a16:creationId xmlns:a16="http://schemas.microsoft.com/office/drawing/2014/main" id="{09553D58-EE16-68CC-A7F9-40D507C8F5CA}"/>
              </a:ext>
            </a:extLst>
          </p:cNvPr>
          <p:cNvSpPr txBox="1"/>
          <p:nvPr/>
        </p:nvSpPr>
        <p:spPr>
          <a:xfrm>
            <a:off x="399892" y="1383268"/>
            <a:ext cx="8611452" cy="978729"/>
          </a:xfrm>
          <a:prstGeom prst="rect">
            <a:avLst/>
          </a:prstGeom>
          <a:noFill/>
        </p:spPr>
        <p:txBody>
          <a:bodyPr wrap="square" rtlCol="0">
            <a:spAutoFit/>
          </a:bodyPr>
          <a:lstStyle/>
          <a:p>
            <a:pPr>
              <a:lnSpc>
                <a:spcPct val="90000"/>
              </a:lnSpc>
            </a:pPr>
            <a:endParaRPr lang="en-US" sz="1600" dirty="0">
              <a:solidFill>
                <a:schemeClr val="tx2"/>
              </a:solidFill>
              <a:latin typeface="Arial" panose="020B0604020202020204" pitchFamily="34" charset="0"/>
              <a:cs typeface="Arial" panose="020B0604020202020204" pitchFamily="34" charset="0"/>
            </a:endParaRPr>
          </a:p>
          <a:p>
            <a:pPr>
              <a:lnSpc>
                <a:spcPct val="90000"/>
              </a:lnSpc>
            </a:pPr>
            <a:endParaRPr lang="en-US" sz="1600" dirty="0">
              <a:solidFill>
                <a:schemeClr val="tx2"/>
              </a:solidFill>
              <a:latin typeface="Arial" panose="020B0604020202020204" pitchFamily="34" charset="0"/>
              <a:cs typeface="Arial" panose="020B0604020202020204" pitchFamily="34" charset="0"/>
            </a:endParaRPr>
          </a:p>
          <a:p>
            <a:pPr>
              <a:lnSpc>
                <a:spcPct val="90000"/>
              </a:lnSpc>
            </a:pPr>
            <a:endParaRPr lang="en-US" sz="1600" dirty="0">
              <a:solidFill>
                <a:schemeClr val="tx2"/>
              </a:solidFill>
              <a:latin typeface="Arial" panose="020B0604020202020204" pitchFamily="34" charset="0"/>
              <a:cs typeface="Arial" panose="020B0604020202020204" pitchFamily="34" charset="0"/>
            </a:endParaRPr>
          </a:p>
          <a:p>
            <a:pPr>
              <a:lnSpc>
                <a:spcPct val="90000"/>
              </a:lnSpc>
            </a:pPr>
            <a:endParaRPr lang="en-US" sz="1600" dirty="0">
              <a:solidFill>
                <a:schemeClr val="tx2"/>
              </a:solidFill>
            </a:endParaRPr>
          </a:p>
        </p:txBody>
      </p:sp>
      <p:sp>
        <p:nvSpPr>
          <p:cNvPr id="4" name="Content Placeholder 3">
            <a:extLst>
              <a:ext uri="{FF2B5EF4-FFF2-40B4-BE49-F238E27FC236}">
                <a16:creationId xmlns:a16="http://schemas.microsoft.com/office/drawing/2014/main" id="{0688E6A3-7AE3-8401-9F62-7FBD1E6937CA}"/>
              </a:ext>
            </a:extLst>
          </p:cNvPr>
          <p:cNvSpPr>
            <a:spLocks noGrp="1"/>
          </p:cNvSpPr>
          <p:nvPr>
            <p:ph sz="half" idx="1"/>
          </p:nvPr>
        </p:nvSpPr>
        <p:spPr>
          <a:xfrm>
            <a:off x="419086" y="1981404"/>
            <a:ext cx="5562601" cy="2819196"/>
          </a:xfrm>
        </p:spPr>
        <p:txBody>
          <a:bodyPr>
            <a:normAutofit/>
          </a:bodyPr>
          <a:lstStyle/>
          <a:p>
            <a:r>
              <a:rPr lang="en-US" sz="1800" kern="0" dirty="0">
                <a:effectLst/>
                <a:latin typeface="Arial" panose="020B0604020202020204" pitchFamily="34" charset="0"/>
                <a:ea typeface="Calibri" panose="020F0502020204030204" pitchFamily="34" charset="0"/>
                <a:cs typeface="Times New Roman" panose="02020603050405020304" pitchFamily="18" charset="0"/>
              </a:rPr>
              <a:t>The</a:t>
            </a:r>
            <a:r>
              <a:rPr lang="en-US" sz="1800" b="1" kern="0" dirty="0">
                <a:effectLst/>
                <a:latin typeface="Arial" panose="020B0604020202020204" pitchFamily="34" charset="0"/>
                <a:ea typeface="Calibri" panose="020F0502020204030204" pitchFamily="34" charset="0"/>
                <a:cs typeface="Times New Roman" panose="02020603050405020304" pitchFamily="18" charset="0"/>
              </a:rPr>
              <a:t> leader </a:t>
            </a:r>
            <a:r>
              <a:rPr lang="en-US" sz="1800" kern="0" dirty="0">
                <a:effectLst/>
                <a:latin typeface="Arial" panose="020B0604020202020204" pitchFamily="34" charset="0"/>
                <a:ea typeface="Calibri" panose="020F0502020204030204" pitchFamily="34" charset="0"/>
                <a:cs typeface="Times New Roman" panose="02020603050405020304" pitchFamily="18" charset="0"/>
              </a:rPr>
              <a:t>matters for the group in achieving agreement in sustainability projects.  However, not as predicted.</a:t>
            </a:r>
          </a:p>
          <a:p>
            <a:endParaRPr lang="en-US" sz="1800" kern="0" dirty="0">
              <a:latin typeface="Arial" panose="020B0604020202020204" pitchFamily="34" charset="0"/>
              <a:ea typeface="Calibri" panose="020F0502020204030204" pitchFamily="34" charset="0"/>
              <a:cs typeface="Times New Roman" panose="02020603050405020304" pitchFamily="18" charset="0"/>
            </a:endParaRPr>
          </a:p>
          <a:p>
            <a:r>
              <a:rPr lang="en-US" sz="1800" kern="0" dirty="0">
                <a:effectLst/>
                <a:latin typeface="Arial" panose="020B0604020202020204" pitchFamily="34" charset="0"/>
                <a:ea typeface="Calibri" panose="020F0502020204030204" pitchFamily="34" charset="0"/>
                <a:cs typeface="Times New Roman" panose="02020603050405020304" pitchFamily="18" charset="0"/>
              </a:rPr>
              <a:t>The less the time the leader speaks, the greater the agreement that can be achieved. </a:t>
            </a:r>
            <a:endParaRPr lang="en-US" sz="1800" kern="0" dirty="0">
              <a:latin typeface="Arial" panose="020B0604020202020204" pitchFamily="34" charset="0"/>
              <a:ea typeface="Calibri" panose="020F0502020204030204" pitchFamily="34" charset="0"/>
              <a:cs typeface="Times New Roman" panose="02020603050405020304" pitchFamily="18" charset="0"/>
            </a:endParaRPr>
          </a:p>
          <a:p>
            <a:r>
              <a:rPr lang="en-US" sz="1800" kern="0" dirty="0">
                <a:effectLst/>
                <a:latin typeface="Arial" panose="020B0604020202020204" pitchFamily="34" charset="0"/>
                <a:ea typeface="Calibri" panose="020F0502020204030204" pitchFamily="34" charset="0"/>
                <a:cs typeface="Times New Roman" panose="02020603050405020304" pitchFamily="18" charset="0"/>
              </a:rPr>
              <a:t>(std Beta=-.</a:t>
            </a:r>
            <a:r>
              <a:rPr lang="en-US" sz="1800" kern="0" dirty="0">
                <a:latin typeface="Arial" panose="020B0604020202020204" pitchFamily="34" charset="0"/>
                <a:ea typeface="Calibri" panose="020F0502020204030204" pitchFamily="34" charset="0"/>
                <a:cs typeface="Times New Roman" panose="02020603050405020304" pitchFamily="18" charset="0"/>
              </a:rPr>
              <a:t>507</a:t>
            </a:r>
            <a:r>
              <a:rPr lang="en-US" sz="1800" kern="0" dirty="0">
                <a:effectLst/>
                <a:latin typeface="Arial" panose="020B0604020202020204" pitchFamily="34" charset="0"/>
                <a:ea typeface="Calibri" panose="020F0502020204030204" pitchFamily="34" charset="0"/>
                <a:cs typeface="Times New Roman" panose="02020603050405020304" pitchFamily="18" charset="0"/>
              </a:rPr>
              <a:t>, sig=.013).  </a:t>
            </a:r>
          </a:p>
          <a:p>
            <a:pPr marL="45720" indent="0">
              <a:buNone/>
            </a:pPr>
            <a:endParaRPr lang="en-US" sz="1800" kern="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19F23F54-5D91-A75C-2B18-527B30EE10BD}"/>
              </a:ext>
            </a:extLst>
          </p:cNvPr>
          <p:cNvSpPr>
            <a:spLocks noGrp="1"/>
          </p:cNvSpPr>
          <p:nvPr>
            <p:ph sz="half" idx="2"/>
          </p:nvPr>
        </p:nvSpPr>
        <p:spPr>
          <a:xfrm>
            <a:off x="6262478" y="1143000"/>
            <a:ext cx="5394533" cy="5029200"/>
          </a:xfrm>
        </p:spPr>
        <p:txBody>
          <a:bodyPr>
            <a:normAutofit/>
          </a:bodyPr>
          <a:lstStyle/>
          <a:p>
            <a:endParaRPr lang="en-US" sz="2400" kern="0" dirty="0">
              <a:effectLst/>
              <a:latin typeface="Arial" panose="020B0604020202020204" pitchFamily="34" charset="0"/>
              <a:ea typeface="Calibri" panose="020F0502020204030204" pitchFamily="34" charset="0"/>
              <a:cs typeface="Times New Roman" panose="02020603050405020304" pitchFamily="18" charset="0"/>
            </a:endParaRPr>
          </a:p>
          <a:p>
            <a:endParaRPr lang="en-US" kern="0" dirty="0">
              <a:latin typeface="Arial" panose="020B0604020202020204" pitchFamily="34" charset="0"/>
              <a:ea typeface="Calibri" panose="020F0502020204030204" pitchFamily="34" charset="0"/>
              <a:cs typeface="Times New Roman" panose="02020603050405020304" pitchFamily="18" charset="0"/>
            </a:endParaRPr>
          </a:p>
          <a:p>
            <a:r>
              <a:rPr lang="en-US" sz="1800" i="1" kern="0" dirty="0">
                <a:effectLst/>
                <a:latin typeface="Arial" panose="020B0604020202020204" pitchFamily="34" charset="0"/>
                <a:ea typeface="Calibri" panose="020F0502020204030204" pitchFamily="34" charset="0"/>
                <a:cs typeface="Times New Roman" panose="02020603050405020304" pitchFamily="18" charset="0"/>
              </a:rPr>
              <a:t>This means the leader’s </a:t>
            </a:r>
            <a:r>
              <a:rPr lang="en-US" sz="1800" b="1" i="1" kern="0" dirty="0">
                <a:effectLst/>
                <a:latin typeface="Arial" panose="020B0604020202020204" pitchFamily="34" charset="0"/>
                <a:ea typeface="Calibri" panose="020F0502020204030204" pitchFamily="34" charset="0"/>
                <a:cs typeface="Times New Roman" panose="02020603050405020304" pitchFamily="18" charset="0"/>
              </a:rPr>
              <a:t>style guiding </a:t>
            </a:r>
            <a:r>
              <a:rPr lang="en-US" sz="1800" i="1" kern="0" dirty="0">
                <a:effectLst/>
                <a:latin typeface="Arial" panose="020B0604020202020204" pitchFamily="34" charset="0"/>
                <a:ea typeface="Calibri" panose="020F0502020204030204" pitchFamily="34" charset="0"/>
                <a:cs typeface="Times New Roman" panose="02020603050405020304" pitchFamily="18" charset="0"/>
              </a:rPr>
              <a:t>the group is a critical role by providing directions for negotiation but not actively engaging as a participant.</a:t>
            </a:r>
            <a:endParaRPr lang="en-US" dirty="0"/>
          </a:p>
        </p:txBody>
      </p:sp>
    </p:spTree>
    <p:extLst>
      <p:ext uri="{BB962C8B-B14F-4D97-AF65-F5344CB8AC3E}">
        <p14:creationId xmlns:p14="http://schemas.microsoft.com/office/powerpoint/2010/main" val="396246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CFBBBC-9801-FD38-62B3-A97C8EFB01FD}"/>
              </a:ext>
            </a:extLst>
          </p:cNvPr>
          <p:cNvSpPr>
            <a:spLocks noGrp="1"/>
          </p:cNvSpPr>
          <p:nvPr>
            <p:ph sz="half" idx="1"/>
          </p:nvPr>
        </p:nvSpPr>
        <p:spPr>
          <a:xfrm>
            <a:off x="516145" y="2133600"/>
            <a:ext cx="5410201" cy="3505200"/>
          </a:xfrm>
        </p:spPr>
        <p:txBody>
          <a:bodyPr>
            <a:normAutofit/>
          </a:bodyPr>
          <a:lstStyle/>
          <a:p>
            <a:r>
              <a:rPr lang="en-US" sz="1800" kern="0" dirty="0">
                <a:latin typeface="Arial" panose="020B0604020202020204" pitchFamily="34" charset="0"/>
                <a:ea typeface="Calibri" panose="020F0502020204030204" pitchFamily="34" charset="0"/>
              </a:rPr>
              <a:t>T</a:t>
            </a:r>
            <a:r>
              <a:rPr lang="en-US" sz="1800" kern="0" dirty="0">
                <a:effectLst/>
                <a:latin typeface="Arial" panose="020B0604020202020204" pitchFamily="34" charset="0"/>
                <a:ea typeface="Calibri" panose="020F0502020204030204" pitchFamily="34" charset="0"/>
              </a:rPr>
              <a:t>he </a:t>
            </a:r>
            <a:r>
              <a:rPr lang="en-US" sz="1800" b="1" kern="0" dirty="0">
                <a:effectLst/>
                <a:latin typeface="Arial" panose="020B0604020202020204" pitchFamily="34" charset="0"/>
                <a:ea typeface="Calibri" panose="020F0502020204030204" pitchFamily="34" charset="0"/>
              </a:rPr>
              <a:t>number of roles </a:t>
            </a:r>
            <a:r>
              <a:rPr lang="en-US" sz="1800" kern="0" dirty="0">
                <a:effectLst/>
                <a:latin typeface="Arial" panose="020B0604020202020204" pitchFamily="34" charset="0"/>
                <a:ea typeface="Calibri" panose="020F0502020204030204" pitchFamily="34" charset="0"/>
              </a:rPr>
              <a:t>does not create a barrier to agreement.</a:t>
            </a:r>
          </a:p>
          <a:p>
            <a:pPr marL="45720" indent="0">
              <a:buNone/>
            </a:pPr>
            <a:endParaRPr lang="en-US" sz="1800" kern="0" dirty="0">
              <a:latin typeface="Arial" panose="020B0604020202020204" pitchFamily="34" charset="0"/>
              <a:ea typeface="Calibri" panose="020F0502020204030204" pitchFamily="34" charset="0"/>
            </a:endParaRPr>
          </a:p>
          <a:p>
            <a:pPr marL="45720" indent="0">
              <a:buNone/>
            </a:pPr>
            <a:r>
              <a:rPr lang="en-US" sz="1800" kern="0" dirty="0">
                <a:effectLst/>
                <a:latin typeface="Arial" panose="020B0604020202020204" pitchFamily="34" charset="0"/>
                <a:ea typeface="Calibri" panose="020F0502020204030204" pitchFamily="34" charset="0"/>
              </a:rPr>
              <a:t> </a:t>
            </a:r>
          </a:p>
          <a:p>
            <a:r>
              <a:rPr lang="en-US" sz="1800" kern="0" dirty="0">
                <a:effectLst/>
                <a:latin typeface="Arial" panose="020B0604020202020204" pitchFamily="34" charset="0"/>
                <a:ea typeface="Calibri" panose="020F0502020204030204" pitchFamily="34" charset="0"/>
              </a:rPr>
              <a:t> In fact, the greater the number of roles, the more likely the agreement for the passage of the project.</a:t>
            </a:r>
          </a:p>
          <a:p>
            <a:r>
              <a:rPr lang="en-US" sz="1800" kern="0" dirty="0">
                <a:effectLst/>
                <a:latin typeface="Arial" panose="020B0604020202020204" pitchFamily="34" charset="0"/>
                <a:ea typeface="Calibri" panose="020F0502020204030204" pitchFamily="34" charset="0"/>
              </a:rPr>
              <a:t> (std beta=.</a:t>
            </a:r>
            <a:r>
              <a:rPr lang="en-US" sz="1800" kern="0" dirty="0">
                <a:latin typeface="Arial" panose="020B0604020202020204" pitchFamily="34" charset="0"/>
                <a:ea typeface="Calibri" panose="020F0502020204030204" pitchFamily="34" charset="0"/>
              </a:rPr>
              <a:t>546</a:t>
            </a:r>
            <a:r>
              <a:rPr lang="en-US" sz="1800" kern="0" dirty="0">
                <a:effectLst/>
                <a:latin typeface="Arial" panose="020B0604020202020204" pitchFamily="34" charset="0"/>
                <a:ea typeface="Calibri" panose="020F0502020204030204" pitchFamily="34" charset="0"/>
              </a:rPr>
              <a:t>, sig=.001).  </a:t>
            </a:r>
            <a:endParaRPr lang="en-US" sz="1800" dirty="0"/>
          </a:p>
        </p:txBody>
      </p:sp>
      <p:sp>
        <p:nvSpPr>
          <p:cNvPr id="5" name="Content Placeholder 4">
            <a:extLst>
              <a:ext uri="{FF2B5EF4-FFF2-40B4-BE49-F238E27FC236}">
                <a16:creationId xmlns:a16="http://schemas.microsoft.com/office/drawing/2014/main" id="{977418AB-9C38-8E8D-BD0D-3548B8F41511}"/>
              </a:ext>
            </a:extLst>
          </p:cNvPr>
          <p:cNvSpPr>
            <a:spLocks noGrp="1"/>
          </p:cNvSpPr>
          <p:nvPr>
            <p:ph sz="half" idx="2"/>
          </p:nvPr>
        </p:nvSpPr>
        <p:spPr>
          <a:xfrm>
            <a:off x="6551612" y="2895600"/>
            <a:ext cx="4708734" cy="1600200"/>
          </a:xfrm>
        </p:spPr>
        <p:txBody>
          <a:bodyPr>
            <a:normAutofit/>
          </a:bodyPr>
          <a:lstStyle/>
          <a:p>
            <a:r>
              <a:rPr lang="en-US" sz="1800" i="1" kern="0" dirty="0">
                <a:effectLst/>
                <a:latin typeface="Arial" panose="020B0604020202020204" pitchFamily="34" charset="0"/>
                <a:ea typeface="Calibri" panose="020F0502020204030204" pitchFamily="34" charset="0"/>
              </a:rPr>
              <a:t>Students were able to build coalitions with a larger team of players.</a:t>
            </a:r>
            <a:endParaRPr lang="en-US" sz="1800" i="1" dirty="0"/>
          </a:p>
        </p:txBody>
      </p:sp>
      <p:sp>
        <p:nvSpPr>
          <p:cNvPr id="6" name="Title 5">
            <a:extLst>
              <a:ext uri="{FF2B5EF4-FFF2-40B4-BE49-F238E27FC236}">
                <a16:creationId xmlns:a16="http://schemas.microsoft.com/office/drawing/2014/main" id="{D77149DE-07A2-12E7-FCE0-C23B3DF7494C}"/>
              </a:ext>
            </a:extLst>
          </p:cNvPr>
          <p:cNvSpPr txBox="1">
            <a:spLocks noGrp="1"/>
          </p:cNvSpPr>
          <p:nvPr>
            <p:ph type="title"/>
          </p:nvPr>
        </p:nvSpPr>
        <p:spPr>
          <a:xfrm>
            <a:off x="684212" y="228600"/>
            <a:ext cx="7483139" cy="646331"/>
          </a:xfrm>
          <a:prstGeom prst="rect">
            <a:avLst/>
          </a:prstGeom>
          <a:noFill/>
        </p:spPr>
        <p:txBody>
          <a:bodyPr wrap="none" rtlCol="0">
            <a:spAutoFit/>
          </a:bodyPr>
          <a:lstStyle/>
          <a:p>
            <a:pPr>
              <a:lnSpc>
                <a:spcPct val="90000"/>
              </a:lnSpc>
            </a:pPr>
            <a:r>
              <a:rPr lang="en-US" sz="4000" b="1" u="sng" cap="none" dirty="0">
                <a:solidFill>
                  <a:srgbClr val="00B050"/>
                </a:solidFill>
                <a:latin typeface="Arial" panose="020B0604020202020204" pitchFamily="34" charset="0"/>
                <a:cs typeface="Arial" panose="020B0604020202020204" pitchFamily="34" charset="0"/>
              </a:rPr>
              <a:t>Results: H2 Roles-Complexity</a:t>
            </a:r>
          </a:p>
        </p:txBody>
      </p:sp>
    </p:spTree>
    <p:extLst>
      <p:ext uri="{BB962C8B-B14F-4D97-AF65-F5344CB8AC3E}">
        <p14:creationId xmlns:p14="http://schemas.microsoft.com/office/powerpoint/2010/main" val="26027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CFBBBC-9801-FD38-62B3-A97C8EFB01FD}"/>
              </a:ext>
            </a:extLst>
          </p:cNvPr>
          <p:cNvSpPr>
            <a:spLocks noGrp="1"/>
          </p:cNvSpPr>
          <p:nvPr>
            <p:ph sz="half" idx="1"/>
          </p:nvPr>
        </p:nvSpPr>
        <p:spPr>
          <a:xfrm>
            <a:off x="516145" y="2133600"/>
            <a:ext cx="5410201" cy="3505200"/>
          </a:xfrm>
        </p:spPr>
        <p:txBody>
          <a:bodyPr>
            <a:normAutofit/>
          </a:bodyPr>
          <a:lstStyle/>
          <a:p>
            <a:pPr marL="45720" indent="0">
              <a:buNone/>
            </a:pPr>
            <a:endParaRPr lang="en-US" sz="1800" kern="0" dirty="0">
              <a:latin typeface="Arial" panose="020B0604020202020204" pitchFamily="34" charset="0"/>
              <a:ea typeface="Calibri" panose="020F0502020204030204" pitchFamily="34" charset="0"/>
            </a:endParaRPr>
          </a:p>
          <a:p>
            <a:pPr marL="45720" indent="0">
              <a:buNone/>
            </a:pPr>
            <a:r>
              <a:rPr lang="en-US" sz="1800" kern="0" dirty="0">
                <a:effectLst/>
                <a:latin typeface="Arial" panose="020B0604020202020204" pitchFamily="34" charset="0"/>
                <a:ea typeface="Calibri" panose="020F0502020204030204" pitchFamily="34" charset="0"/>
              </a:rPr>
              <a:t> </a:t>
            </a:r>
          </a:p>
          <a:p>
            <a:r>
              <a:rPr lang="en-US" sz="1800" kern="0" dirty="0">
                <a:effectLst/>
                <a:latin typeface="Arial" panose="020B0604020202020204" pitchFamily="34" charset="0"/>
                <a:ea typeface="Calibri" panose="020F0502020204030204" pitchFamily="34" charset="0"/>
              </a:rPr>
              <a:t>There was a statistical relationship between the lower the number of students playing the game and successful outcomes. </a:t>
            </a:r>
          </a:p>
          <a:p>
            <a:r>
              <a:rPr lang="en-US" sz="1800" kern="0" dirty="0">
                <a:effectLst/>
                <a:latin typeface="Arial" panose="020B0604020202020204" pitchFamily="34" charset="0"/>
                <a:ea typeface="Calibri" panose="020F0502020204030204" pitchFamily="34" charset="0"/>
              </a:rPr>
              <a:t>(std beta=-.586, sig=.</a:t>
            </a:r>
            <a:r>
              <a:rPr lang="en-US" sz="1800" kern="0" dirty="0">
                <a:latin typeface="Arial" panose="020B0604020202020204" pitchFamily="34" charset="0"/>
                <a:ea typeface="Calibri" panose="020F0502020204030204" pitchFamily="34" charset="0"/>
              </a:rPr>
              <a:t>007</a:t>
            </a:r>
            <a:r>
              <a:rPr lang="en-US" sz="1800" kern="0" dirty="0">
                <a:effectLst/>
                <a:latin typeface="Arial" panose="020B0604020202020204" pitchFamily="34" charset="0"/>
                <a:ea typeface="Calibri" panose="020F0502020204030204" pitchFamily="34" charset="0"/>
              </a:rPr>
              <a:t>). </a:t>
            </a:r>
            <a:endParaRPr lang="en-US" sz="1800" kern="0" dirty="0">
              <a:latin typeface="Arial" panose="020B0604020202020204" pitchFamily="34" charset="0"/>
              <a:ea typeface="Calibri" panose="020F0502020204030204" pitchFamily="34" charset="0"/>
            </a:endParaRPr>
          </a:p>
        </p:txBody>
      </p:sp>
      <p:sp>
        <p:nvSpPr>
          <p:cNvPr id="5" name="Content Placeholder 4">
            <a:extLst>
              <a:ext uri="{FF2B5EF4-FFF2-40B4-BE49-F238E27FC236}">
                <a16:creationId xmlns:a16="http://schemas.microsoft.com/office/drawing/2014/main" id="{977418AB-9C38-8E8D-BD0D-3548B8F41511}"/>
              </a:ext>
            </a:extLst>
          </p:cNvPr>
          <p:cNvSpPr>
            <a:spLocks noGrp="1"/>
          </p:cNvSpPr>
          <p:nvPr>
            <p:ph sz="half" idx="2"/>
          </p:nvPr>
        </p:nvSpPr>
        <p:spPr>
          <a:xfrm>
            <a:off x="6551612" y="2895600"/>
            <a:ext cx="4708734" cy="1600200"/>
          </a:xfrm>
        </p:spPr>
        <p:txBody>
          <a:bodyPr>
            <a:normAutofit/>
          </a:bodyPr>
          <a:lstStyle/>
          <a:p>
            <a:r>
              <a:rPr lang="en-US" sz="1800" i="1" dirty="0"/>
              <a:t>Games can be more effective with less students playing in the same role.</a:t>
            </a:r>
          </a:p>
        </p:txBody>
      </p:sp>
      <p:sp>
        <p:nvSpPr>
          <p:cNvPr id="7" name="Title 5">
            <a:extLst>
              <a:ext uri="{FF2B5EF4-FFF2-40B4-BE49-F238E27FC236}">
                <a16:creationId xmlns:a16="http://schemas.microsoft.com/office/drawing/2014/main" id="{03142883-D136-BFC6-3E4D-C2477BC070C5}"/>
              </a:ext>
            </a:extLst>
          </p:cNvPr>
          <p:cNvSpPr txBox="1">
            <a:spLocks noGrp="1"/>
          </p:cNvSpPr>
          <p:nvPr>
            <p:ph type="title"/>
          </p:nvPr>
        </p:nvSpPr>
        <p:spPr>
          <a:xfrm>
            <a:off x="684212" y="228600"/>
            <a:ext cx="6372257" cy="646331"/>
          </a:xfrm>
          <a:prstGeom prst="rect">
            <a:avLst/>
          </a:prstGeom>
          <a:noFill/>
        </p:spPr>
        <p:txBody>
          <a:bodyPr wrap="none" rtlCol="0">
            <a:spAutoFit/>
          </a:bodyPr>
          <a:lstStyle/>
          <a:p>
            <a:pPr>
              <a:lnSpc>
                <a:spcPct val="90000"/>
              </a:lnSpc>
            </a:pPr>
            <a:r>
              <a:rPr lang="en-US" sz="4000" b="1" u="sng" cap="none" dirty="0">
                <a:solidFill>
                  <a:srgbClr val="00B050"/>
                </a:solidFill>
                <a:latin typeface="Arial" panose="020B0604020202020204" pitchFamily="34" charset="0"/>
                <a:cs typeface="Arial" panose="020B0604020202020204" pitchFamily="34" charset="0"/>
              </a:rPr>
              <a:t>Results: H3 Size of Game</a:t>
            </a:r>
          </a:p>
        </p:txBody>
      </p:sp>
    </p:spTree>
    <p:extLst>
      <p:ext uri="{BB962C8B-B14F-4D97-AF65-F5344CB8AC3E}">
        <p14:creationId xmlns:p14="http://schemas.microsoft.com/office/powerpoint/2010/main" val="12277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E4E191-158A-4223-8299-DA93D02A31CD}"/>
              </a:ext>
            </a:extLst>
          </p:cNvPr>
          <p:cNvSpPr txBox="1">
            <a:spLocks/>
          </p:cNvSpPr>
          <p:nvPr/>
        </p:nvSpPr>
        <p:spPr>
          <a:xfrm>
            <a:off x="74612" y="43260"/>
            <a:ext cx="9753600" cy="6754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all" spc="0" normalizeH="0" baseline="0" noProof="0" dirty="0">
              <a:ln>
                <a:noFill/>
              </a:ln>
              <a:solidFill>
                <a:srgbClr val="545454">
                  <a:lumMod val="50000"/>
                </a:srgbClr>
              </a:solidFill>
              <a:effectLst/>
              <a:uLnTx/>
              <a:uFillTx/>
              <a:latin typeface="Century Gothic"/>
              <a:ea typeface="+mj-ea"/>
              <a:cs typeface="+mj-cs"/>
            </a:endParaRPr>
          </a:p>
        </p:txBody>
      </p:sp>
      <p:sp>
        <p:nvSpPr>
          <p:cNvPr id="5" name="TextBox 4">
            <a:extLst>
              <a:ext uri="{FF2B5EF4-FFF2-40B4-BE49-F238E27FC236}">
                <a16:creationId xmlns:a16="http://schemas.microsoft.com/office/drawing/2014/main" id="{00EC9931-441F-7ED4-B933-9472783D08DA}"/>
              </a:ext>
            </a:extLst>
          </p:cNvPr>
          <p:cNvSpPr txBox="1"/>
          <p:nvPr/>
        </p:nvSpPr>
        <p:spPr>
          <a:xfrm>
            <a:off x="655625" y="1600200"/>
            <a:ext cx="6516699" cy="3046988"/>
          </a:xfrm>
          <a:prstGeom prst="rect">
            <a:avLst/>
          </a:prstGeom>
          <a:noFill/>
        </p:spPr>
        <p:txBody>
          <a:bodyPr wrap="square" rtlCol="0">
            <a:spAutoFit/>
          </a:bodyPr>
          <a:lstStyle/>
          <a:p>
            <a:r>
              <a:rPr lang="en-US" sz="2400" b="1" dirty="0">
                <a:solidFill>
                  <a:schemeClr val="tx2"/>
                </a:solidFill>
              </a:rPr>
              <a:t>Why is Global Learning Experiences necessary in post-secondary education?</a:t>
            </a:r>
          </a:p>
          <a:p>
            <a:endParaRPr lang="en-US" sz="2400" b="1" dirty="0">
              <a:solidFill>
                <a:schemeClr val="tx2"/>
              </a:solidFill>
            </a:endParaRPr>
          </a:p>
          <a:p>
            <a:endParaRPr lang="en-US" sz="2400" b="1" dirty="0">
              <a:solidFill>
                <a:schemeClr val="tx2"/>
              </a:solidFill>
            </a:endParaRPr>
          </a:p>
          <a:p>
            <a:endParaRPr lang="en-US" sz="2400" b="1" dirty="0">
              <a:solidFill>
                <a:schemeClr val="tx2"/>
              </a:solidFill>
            </a:endParaRPr>
          </a:p>
          <a:p>
            <a:r>
              <a:rPr lang="en-US" sz="2400" b="1" dirty="0">
                <a:solidFill>
                  <a:schemeClr val="tx2"/>
                </a:solidFill>
              </a:rPr>
              <a:t>What are some of the best practices for global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a:ea typeface="+mn-ea"/>
                <a:cs typeface="+mn-cs"/>
              </a:rPr>
              <a:t> </a:t>
            </a:r>
          </a:p>
        </p:txBody>
      </p:sp>
      <p:pic>
        <p:nvPicPr>
          <p:cNvPr id="3" name="Picture 2">
            <a:extLst>
              <a:ext uri="{FF2B5EF4-FFF2-40B4-BE49-F238E27FC236}">
                <a16:creationId xmlns:a16="http://schemas.microsoft.com/office/drawing/2014/main" id="{AAAA2AA7-CBE6-1170-EDF7-FC72A834FA6A}"/>
              </a:ext>
            </a:extLst>
          </p:cNvPr>
          <p:cNvPicPr>
            <a:picLocks noChangeAspect="1"/>
          </p:cNvPicPr>
          <p:nvPr/>
        </p:nvPicPr>
        <p:blipFill>
          <a:blip r:embed="rId3"/>
          <a:stretch>
            <a:fillRect/>
          </a:stretch>
        </p:blipFill>
        <p:spPr>
          <a:xfrm>
            <a:off x="7161212" y="914400"/>
            <a:ext cx="6858594" cy="6511092"/>
          </a:xfrm>
          <a:prstGeom prst="rect">
            <a:avLst/>
          </a:prstGeom>
        </p:spPr>
      </p:pic>
    </p:spTree>
    <p:extLst>
      <p:ext uri="{BB962C8B-B14F-4D97-AF65-F5344CB8AC3E}">
        <p14:creationId xmlns:p14="http://schemas.microsoft.com/office/powerpoint/2010/main" val="13916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CFBBBC-9801-FD38-62B3-A97C8EFB01FD}"/>
              </a:ext>
            </a:extLst>
          </p:cNvPr>
          <p:cNvSpPr>
            <a:spLocks noGrp="1"/>
          </p:cNvSpPr>
          <p:nvPr>
            <p:ph sz="half" idx="1"/>
          </p:nvPr>
        </p:nvSpPr>
        <p:spPr>
          <a:xfrm>
            <a:off x="516145" y="2133600"/>
            <a:ext cx="5410201" cy="3505200"/>
          </a:xfrm>
        </p:spPr>
        <p:txBody>
          <a:bodyPr>
            <a:normAutofit/>
          </a:bodyPr>
          <a:lstStyle/>
          <a:p>
            <a:r>
              <a:rPr lang="en-US" sz="1800" kern="0" dirty="0">
                <a:effectLst/>
                <a:latin typeface="Arial" panose="020B0604020202020204" pitchFamily="34" charset="0"/>
                <a:ea typeface="Calibri" panose="020F0502020204030204" pitchFamily="34" charset="0"/>
              </a:rPr>
              <a:t>There was a statistical relationship between th</a:t>
            </a:r>
            <a:r>
              <a:rPr lang="en-US" sz="1800" kern="0" dirty="0">
                <a:latin typeface="Arial" panose="020B0604020202020204" pitchFamily="34" charset="0"/>
                <a:ea typeface="Calibri" panose="020F0502020204030204" pitchFamily="34" charset="0"/>
              </a:rPr>
              <a:t>e greater the number of English as a second  language participants ratio of US/Global students in the game and successful outcome </a:t>
            </a:r>
          </a:p>
          <a:p>
            <a:r>
              <a:rPr lang="en-US" sz="1800" kern="0" dirty="0">
                <a:latin typeface="Arial" panose="020B0604020202020204" pitchFamily="34" charset="0"/>
                <a:ea typeface="Calibri" panose="020F0502020204030204" pitchFamily="34" charset="0"/>
              </a:rPr>
              <a:t>(std beta=.634, sig=.010).</a:t>
            </a:r>
          </a:p>
          <a:p>
            <a:pPr marL="45720" indent="0">
              <a:buNone/>
            </a:pPr>
            <a:r>
              <a:rPr lang="en-US" sz="1800" kern="0" dirty="0">
                <a:effectLst/>
                <a:latin typeface="Arial" panose="020B0604020202020204" pitchFamily="34" charset="0"/>
                <a:ea typeface="Calibri" panose="020F0502020204030204" pitchFamily="34" charset="0"/>
              </a:rPr>
              <a:t> </a:t>
            </a:r>
          </a:p>
          <a:p>
            <a:r>
              <a:rPr lang="en-US" sz="1800" kern="0" dirty="0">
                <a:effectLst/>
                <a:latin typeface="Arial" panose="020B0604020202020204" pitchFamily="34" charset="0"/>
                <a:ea typeface="Calibri" panose="020F0502020204030204" pitchFamily="34" charset="0"/>
              </a:rPr>
              <a:t>There was a statistical relationship between th</a:t>
            </a:r>
            <a:r>
              <a:rPr lang="en-US" sz="1800" kern="0" dirty="0">
                <a:latin typeface="Arial" panose="020B0604020202020204" pitchFamily="34" charset="0"/>
                <a:ea typeface="Calibri" panose="020F0502020204030204" pitchFamily="34" charset="0"/>
              </a:rPr>
              <a:t>e ratio of US/Global students in the game and successful outcome </a:t>
            </a:r>
          </a:p>
          <a:p>
            <a:r>
              <a:rPr lang="en-US" sz="1800" kern="0" dirty="0">
                <a:latin typeface="Arial" panose="020B0604020202020204" pitchFamily="34" charset="0"/>
                <a:ea typeface="Calibri" panose="020F0502020204030204" pitchFamily="34" charset="0"/>
              </a:rPr>
              <a:t>(std beta=.517, sig=.020).</a:t>
            </a:r>
          </a:p>
        </p:txBody>
      </p:sp>
      <p:sp>
        <p:nvSpPr>
          <p:cNvPr id="5" name="Content Placeholder 4">
            <a:extLst>
              <a:ext uri="{FF2B5EF4-FFF2-40B4-BE49-F238E27FC236}">
                <a16:creationId xmlns:a16="http://schemas.microsoft.com/office/drawing/2014/main" id="{977418AB-9C38-8E8D-BD0D-3548B8F41511}"/>
              </a:ext>
            </a:extLst>
          </p:cNvPr>
          <p:cNvSpPr>
            <a:spLocks noGrp="1"/>
          </p:cNvSpPr>
          <p:nvPr>
            <p:ph sz="half" idx="2"/>
          </p:nvPr>
        </p:nvSpPr>
        <p:spPr>
          <a:xfrm>
            <a:off x="6551612" y="2895600"/>
            <a:ext cx="4708734" cy="1600200"/>
          </a:xfrm>
        </p:spPr>
        <p:txBody>
          <a:bodyPr>
            <a:normAutofit/>
          </a:bodyPr>
          <a:lstStyle/>
          <a:p>
            <a:r>
              <a:rPr lang="en-US" sz="1800" i="1" dirty="0"/>
              <a:t>Games are effective with the greater the number of second language speakers but there has to be a larger ratio of English speakers to non-English speakers.</a:t>
            </a:r>
          </a:p>
        </p:txBody>
      </p:sp>
      <p:sp>
        <p:nvSpPr>
          <p:cNvPr id="7" name="Title 5">
            <a:extLst>
              <a:ext uri="{FF2B5EF4-FFF2-40B4-BE49-F238E27FC236}">
                <a16:creationId xmlns:a16="http://schemas.microsoft.com/office/drawing/2014/main" id="{03142883-D136-BFC6-3E4D-C2477BC070C5}"/>
              </a:ext>
            </a:extLst>
          </p:cNvPr>
          <p:cNvSpPr txBox="1">
            <a:spLocks noGrp="1"/>
          </p:cNvSpPr>
          <p:nvPr>
            <p:ph type="title"/>
          </p:nvPr>
        </p:nvSpPr>
        <p:spPr>
          <a:xfrm>
            <a:off x="760412" y="674435"/>
            <a:ext cx="4070345" cy="1089529"/>
          </a:xfrm>
          <a:prstGeom prst="rect">
            <a:avLst/>
          </a:prstGeom>
          <a:noFill/>
        </p:spPr>
        <p:txBody>
          <a:bodyPr wrap="none" rtlCol="0">
            <a:spAutoFit/>
          </a:bodyPr>
          <a:lstStyle/>
          <a:p>
            <a:pPr>
              <a:lnSpc>
                <a:spcPct val="90000"/>
              </a:lnSpc>
            </a:pPr>
            <a:r>
              <a:rPr lang="en-US" sz="1800" b="1" u="sng" cap="none" dirty="0">
                <a:solidFill>
                  <a:srgbClr val="00B050"/>
                </a:solidFill>
                <a:latin typeface="Arial" panose="020B0604020202020204" pitchFamily="34" charset="0"/>
                <a:cs typeface="Arial" panose="020B0604020202020204" pitchFamily="34" charset="0"/>
              </a:rPr>
              <a:t>Results: </a:t>
            </a:r>
            <a:br>
              <a:rPr lang="en-US" sz="1800" b="1" u="sng" cap="none" dirty="0">
                <a:solidFill>
                  <a:srgbClr val="00B050"/>
                </a:solidFill>
                <a:latin typeface="Arial" panose="020B0604020202020204" pitchFamily="34" charset="0"/>
                <a:cs typeface="Arial" panose="020B0604020202020204" pitchFamily="34" charset="0"/>
              </a:rPr>
            </a:br>
            <a:br>
              <a:rPr lang="en-US" sz="1800" b="1" u="sng" cap="none" dirty="0">
                <a:solidFill>
                  <a:srgbClr val="00B050"/>
                </a:solidFill>
                <a:latin typeface="Arial" panose="020B0604020202020204" pitchFamily="34" charset="0"/>
                <a:cs typeface="Arial" panose="020B0604020202020204" pitchFamily="34" charset="0"/>
              </a:rPr>
            </a:br>
            <a:r>
              <a:rPr lang="en-US" sz="1800" b="1" cap="none" dirty="0">
                <a:solidFill>
                  <a:srgbClr val="00B050"/>
                </a:solidFill>
                <a:latin typeface="Arial" panose="020B0604020202020204" pitchFamily="34" charset="0"/>
                <a:cs typeface="Arial" panose="020B0604020202020204" pitchFamily="34" charset="0"/>
              </a:rPr>
              <a:t>H4a English as a Second Language</a:t>
            </a:r>
            <a:br>
              <a:rPr lang="en-US" sz="1800" b="1" cap="none" dirty="0">
                <a:solidFill>
                  <a:srgbClr val="00B050"/>
                </a:solidFill>
                <a:latin typeface="Arial" panose="020B0604020202020204" pitchFamily="34" charset="0"/>
                <a:cs typeface="Arial" panose="020B0604020202020204" pitchFamily="34" charset="0"/>
              </a:rPr>
            </a:br>
            <a:r>
              <a:rPr lang="en-US" sz="1800" b="1" cap="none" dirty="0">
                <a:solidFill>
                  <a:srgbClr val="00B050"/>
                </a:solidFill>
                <a:latin typeface="Arial" panose="020B0604020202020204" pitchFamily="34" charset="0"/>
                <a:cs typeface="Arial" panose="020B0604020202020204" pitchFamily="34" charset="0"/>
              </a:rPr>
              <a:t>H4b Ratio of US/Global Students</a:t>
            </a:r>
          </a:p>
        </p:txBody>
      </p:sp>
    </p:spTree>
    <p:extLst>
      <p:ext uri="{BB962C8B-B14F-4D97-AF65-F5344CB8AC3E}">
        <p14:creationId xmlns:p14="http://schemas.microsoft.com/office/powerpoint/2010/main" val="375448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60C20-0C16-1BE3-1E33-8C560AF846AA}"/>
              </a:ext>
            </a:extLst>
          </p:cNvPr>
          <p:cNvSpPr>
            <a:spLocks noGrp="1"/>
          </p:cNvSpPr>
          <p:nvPr>
            <p:ph sz="half" idx="1"/>
          </p:nvPr>
        </p:nvSpPr>
        <p:spPr>
          <a:xfrm>
            <a:off x="836612" y="2854036"/>
            <a:ext cx="4708734" cy="1295400"/>
          </a:xfrm>
        </p:spPr>
        <p:txBody>
          <a:bodyPr>
            <a:normAutofit fontScale="85000" lnSpcReduction="20000"/>
          </a:bodyPr>
          <a:lstStyle/>
          <a:p>
            <a:pPr marL="0" marR="0">
              <a:lnSpc>
                <a:spcPct val="107000"/>
              </a:lnSpc>
              <a:spcBef>
                <a:spcPts val="0"/>
              </a:spcBef>
              <a:spcAft>
                <a:spcPts val="0"/>
              </a:spcAft>
            </a:pPr>
            <a:r>
              <a:rPr lang="en-US" sz="1800" kern="0" dirty="0">
                <a:effectLst/>
                <a:latin typeface="Arial" panose="020B0604020202020204" pitchFamily="34" charset="0"/>
                <a:ea typeface="Calibri" panose="020F0502020204030204" pitchFamily="34" charset="0"/>
                <a:cs typeface="Times New Roman" panose="02020603050405020304" pitchFamily="18" charset="0"/>
              </a:rPr>
              <a:t>Students were more likely to reach agreement given more time for the game (std beta=.</a:t>
            </a:r>
            <a:r>
              <a:rPr lang="en-US" sz="1800" kern="0" dirty="0">
                <a:latin typeface="Arial" panose="020B0604020202020204" pitchFamily="34" charset="0"/>
                <a:ea typeface="Calibri" panose="020F0502020204030204" pitchFamily="34" charset="0"/>
                <a:cs typeface="Times New Roman" panose="02020603050405020304" pitchFamily="18" charset="0"/>
              </a:rPr>
              <a:t>426</a:t>
            </a:r>
            <a:r>
              <a:rPr lang="en-US" sz="1800" kern="0" dirty="0">
                <a:effectLst/>
                <a:latin typeface="Arial" panose="020B0604020202020204" pitchFamily="34" charset="0"/>
                <a:ea typeface="Calibri" panose="020F0502020204030204" pitchFamily="34" charset="0"/>
                <a:cs typeface="Times New Roman" panose="02020603050405020304" pitchFamily="18" charset="0"/>
              </a:rPr>
              <a:t>, sig=.039).</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0" name="Title 5">
            <a:extLst>
              <a:ext uri="{FF2B5EF4-FFF2-40B4-BE49-F238E27FC236}">
                <a16:creationId xmlns:a16="http://schemas.microsoft.com/office/drawing/2014/main" id="{64526801-D841-C225-F6BC-D3A89D4E95B8}"/>
              </a:ext>
            </a:extLst>
          </p:cNvPr>
          <p:cNvSpPr txBox="1">
            <a:spLocks noGrp="1"/>
          </p:cNvSpPr>
          <p:nvPr>
            <p:ph type="title"/>
          </p:nvPr>
        </p:nvSpPr>
        <p:spPr>
          <a:xfrm>
            <a:off x="684212" y="228600"/>
            <a:ext cx="7140096" cy="646331"/>
          </a:xfrm>
          <a:prstGeom prst="rect">
            <a:avLst/>
          </a:prstGeom>
          <a:noFill/>
        </p:spPr>
        <p:txBody>
          <a:bodyPr wrap="none" rtlCol="0">
            <a:spAutoFit/>
          </a:bodyPr>
          <a:lstStyle/>
          <a:p>
            <a:pPr>
              <a:lnSpc>
                <a:spcPct val="90000"/>
              </a:lnSpc>
            </a:pPr>
            <a:r>
              <a:rPr lang="en-US" sz="4000" b="1" u="sng" cap="none" dirty="0">
                <a:solidFill>
                  <a:srgbClr val="00B050"/>
                </a:solidFill>
                <a:latin typeface="Arial" panose="020B0604020202020204" pitchFamily="34" charset="0"/>
                <a:cs typeface="Arial" panose="020B0604020202020204" pitchFamily="34" charset="0"/>
              </a:rPr>
              <a:t>Results: H5 Game Longevity</a:t>
            </a:r>
          </a:p>
        </p:txBody>
      </p:sp>
    </p:spTree>
    <p:extLst>
      <p:ext uri="{BB962C8B-B14F-4D97-AF65-F5344CB8AC3E}">
        <p14:creationId xmlns:p14="http://schemas.microsoft.com/office/powerpoint/2010/main" val="143682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78F69-1446-2207-66B0-0074E2CBB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A8267-5E8A-7816-A916-391D902AA930}"/>
              </a:ext>
            </a:extLst>
          </p:cNvPr>
          <p:cNvSpPr>
            <a:spLocks noGrp="1"/>
          </p:cNvSpPr>
          <p:nvPr>
            <p:ph type="ctrTitle"/>
          </p:nvPr>
        </p:nvSpPr>
        <p:spPr/>
        <p:txBody>
          <a:bodyPr/>
          <a:lstStyle/>
          <a:p>
            <a:br>
              <a:rPr lang="en-US" b="0" i="0" dirty="0">
                <a:solidFill>
                  <a:srgbClr val="444444"/>
                </a:solidFill>
                <a:latin typeface="OpenSansRegular"/>
              </a:rPr>
            </a:br>
            <a:endParaRPr lang="en-US" dirty="0"/>
          </a:p>
        </p:txBody>
      </p:sp>
      <p:sp>
        <p:nvSpPr>
          <p:cNvPr id="6" name="TextBox 5">
            <a:extLst>
              <a:ext uri="{FF2B5EF4-FFF2-40B4-BE49-F238E27FC236}">
                <a16:creationId xmlns:a16="http://schemas.microsoft.com/office/drawing/2014/main" id="{75ECB465-8FBD-0F59-5F3D-A1C2E9C6FB82}"/>
              </a:ext>
            </a:extLst>
          </p:cNvPr>
          <p:cNvSpPr txBox="1"/>
          <p:nvPr/>
        </p:nvSpPr>
        <p:spPr>
          <a:xfrm>
            <a:off x="531812" y="457468"/>
            <a:ext cx="11430000" cy="6155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Century Gothic"/>
                <a:ea typeface="+mn-ea"/>
                <a:cs typeface="+mn-cs"/>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45454"/>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Why Global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solidFill>
                <a:latin typeface="Century Gothic"/>
              </a:rPr>
              <a:t>Preparing the Learner at home for Global Citizenship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sng" strike="noStrike" kern="1200" cap="none" spc="0" normalizeH="0" baseline="0" noProof="0" dirty="0">
                <a:ln>
                  <a:noFill/>
                </a:ln>
                <a:solidFill>
                  <a:srgbClr val="00B050"/>
                </a:solidFill>
                <a:effectLst/>
                <a:uLnTx/>
                <a:uFillTx/>
                <a:latin typeface="Century Gothic"/>
                <a:ea typeface="+mn-ea"/>
                <a:cs typeface="+mn-cs"/>
              </a:rPr>
              <a:t>The Importance of Intercultural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strike="noStrike" kern="1200" cap="none" spc="0" normalizeH="0" baseline="0" noProof="0" dirty="0">
                <a:ln>
                  <a:noFill/>
                </a:ln>
                <a:solidFill>
                  <a:srgbClr val="00B050"/>
                </a:solidFill>
                <a:effectLst/>
                <a:uLnTx/>
                <a:uFillTx/>
                <a:latin typeface="Century Gothic"/>
                <a:ea typeface="+mn-ea"/>
                <a:cs typeface="+mn-cs"/>
              </a:rPr>
              <a:t>Before the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tx2"/>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strike="noStrike" kern="1200" cap="none" spc="0" normalizeH="0" baseline="0" noProof="0" dirty="0">
                <a:ln>
                  <a:noFill/>
                </a:ln>
                <a:solidFill>
                  <a:schemeClr val="tx2"/>
                </a:solidFill>
                <a:effectLst/>
                <a:uLnTx/>
                <a:uFillTx/>
                <a:latin typeface="Century Gothic"/>
                <a:ea typeface="+mn-ea"/>
                <a:cs typeface="+mn-cs"/>
              </a:rPr>
              <a:t>Two Student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i="0" dirty="0">
              <a:solidFill>
                <a:schemeClr val="tx2"/>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tx2"/>
                </a:solidFill>
                <a:effectLst/>
                <a:uLnTx/>
                <a:uFillTx/>
                <a:latin typeface="Century Gothic"/>
                <a:ea typeface="+mn-ea"/>
                <a:cs typeface="+mn-cs"/>
              </a:rPr>
              <a:t>1. </a:t>
            </a:r>
            <a:r>
              <a:rPr kumimoji="0" lang="en-US" sz="2000" b="1" i="0" u="none" strike="noStrike" kern="1200" cap="none" spc="0" normalizeH="0" baseline="0" noProof="0" dirty="0">
                <a:ln>
                  <a:noFill/>
                </a:ln>
                <a:solidFill>
                  <a:schemeClr val="tx2"/>
                </a:solidFill>
                <a:effectLst/>
                <a:uLnTx/>
                <a:uFillTx/>
                <a:latin typeface="Century Gothic"/>
                <a:ea typeface="+mn-ea"/>
                <a:cs typeface="+mn-cs"/>
              </a:rPr>
              <a:t>The Ice Breaker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2. The Second Meeting-The New Ecological Paradigm (NEP)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7030A0"/>
                </a:solidFill>
                <a:effectLst/>
                <a:uLnTx/>
                <a:uFillTx/>
                <a:latin typeface="Century Gothic"/>
                <a:ea typeface="+mn-ea"/>
                <a:cs typeface="+mn-cs"/>
              </a:rPr>
              <a:t>Engaging Tools for Global Learning</a:t>
            </a:r>
          </a:p>
          <a:p>
            <a:pPr>
              <a:defRPr/>
            </a:pPr>
            <a:endParaRPr lang="en-US" sz="2000" b="1" dirty="0">
              <a:solidFill>
                <a:schemeClr val="tx2"/>
              </a:solidFill>
              <a:latin typeface="Century Gothic"/>
            </a:endParaRPr>
          </a:p>
          <a:p>
            <a:pPr>
              <a:defRPr/>
            </a:pPr>
            <a:r>
              <a:rPr lang="en-US" sz="2000" b="1" dirty="0">
                <a:solidFill>
                  <a:schemeClr val="tx2"/>
                </a:solidFill>
                <a:latin typeface="Century Gothic"/>
              </a:rPr>
              <a:t>Role-Playing Games and Simulations</a:t>
            </a: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AR/VR (360-3d) with Project-Based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EE7008"/>
                </a:solidFill>
                <a:effectLst/>
                <a:uLnTx/>
                <a:uFillTx/>
                <a:latin typeface="Century Gothic"/>
                <a:ea typeface="+mn-ea"/>
                <a:cs typeface="+mn-cs"/>
              </a:rPr>
              <a:t>Conclusions and Questions/Answers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EE7008"/>
                </a:solidFill>
                <a:latin typeface="Century Gothic"/>
              </a:rPr>
              <a:t>	</a:t>
            </a:r>
            <a:endParaRPr kumimoji="0" lang="en-US" sz="1400" b="1" i="0" u="none" strike="noStrike" kern="1200" cap="none" spc="0" normalizeH="0" baseline="0" noProof="0" dirty="0">
              <a:ln>
                <a:noFill/>
              </a:ln>
              <a:solidFill>
                <a:srgbClr val="EE7008"/>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4B8D7E7D-D65D-FCEF-7507-D7461E083F33}"/>
              </a:ext>
            </a:extLst>
          </p:cNvPr>
          <p:cNvSpPr txBox="1">
            <a:spLocks/>
          </p:cNvSpPr>
          <p:nvPr/>
        </p:nvSpPr>
        <p:spPr>
          <a:xfrm>
            <a:off x="0" y="-66148"/>
            <a:ext cx="9753600" cy="5236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0" normalizeH="0" baseline="0" noProof="0" dirty="0">
                <a:ln>
                  <a:noFill/>
                </a:ln>
                <a:solidFill>
                  <a:srgbClr val="545454">
                    <a:lumMod val="50000"/>
                  </a:srgbClr>
                </a:solidFill>
                <a:effectLst/>
                <a:uLnTx/>
                <a:uFillTx/>
                <a:latin typeface="Century Gothic"/>
                <a:ea typeface="+mj-ea"/>
                <a:cs typeface="+mj-cs"/>
              </a:rPr>
              <a:t>agenda</a:t>
            </a:r>
          </a:p>
        </p:txBody>
      </p:sp>
      <p:graphicFrame>
        <p:nvGraphicFramePr>
          <p:cNvPr id="8" name="Content Placeholder 4" descr="Step down process diagram showing sequence of 3 steps in descending order with tasks">
            <a:extLst>
              <a:ext uri="{FF2B5EF4-FFF2-40B4-BE49-F238E27FC236}">
                <a16:creationId xmlns:a16="http://schemas.microsoft.com/office/drawing/2014/main" id="{71D7BA6D-DA19-7C1F-4C97-387834381BD5}"/>
              </a:ext>
            </a:extLst>
          </p:cNvPr>
          <p:cNvGraphicFramePr>
            <a:graphicFrameLocks/>
          </p:cNvGraphicFramePr>
          <p:nvPr/>
        </p:nvGraphicFramePr>
        <p:xfrm>
          <a:off x="7428706" y="402044"/>
          <a:ext cx="6858000" cy="6509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AD8F947-B35E-0A76-1FC0-E8ADAC8B0603}"/>
              </a:ext>
            </a:extLst>
          </p:cNvPr>
          <p:cNvPicPr>
            <a:picLocks noChangeAspect="1"/>
          </p:cNvPicPr>
          <p:nvPr/>
        </p:nvPicPr>
        <p:blipFill>
          <a:blip r:embed="rId8"/>
          <a:stretch>
            <a:fillRect/>
          </a:stretch>
        </p:blipFill>
        <p:spPr>
          <a:xfrm>
            <a:off x="74612" y="5257800"/>
            <a:ext cx="554784" cy="518205"/>
          </a:xfrm>
          <a:prstGeom prst="rect">
            <a:avLst/>
          </a:prstGeom>
        </p:spPr>
      </p:pic>
    </p:spTree>
    <p:extLst>
      <p:ext uri="{BB962C8B-B14F-4D97-AF65-F5344CB8AC3E}">
        <p14:creationId xmlns:p14="http://schemas.microsoft.com/office/powerpoint/2010/main" val="286464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FF4A4DB8-09BE-D367-5AAA-D3A51D0DEEAC}"/>
            </a:ext>
          </a:extLst>
        </p:cNvPr>
        <p:cNvGrpSpPr/>
        <p:nvPr/>
      </p:nvGrpSpPr>
      <p:grpSpPr>
        <a:xfrm>
          <a:off x="0" y="0"/>
          <a:ext cx="0" cy="0"/>
          <a:chOff x="0" y="0"/>
          <a:chExt cx="0" cy="0"/>
        </a:xfrm>
      </p:grpSpPr>
      <p:sp>
        <p:nvSpPr>
          <p:cNvPr id="153" name="Title 1">
            <a:extLst>
              <a:ext uri="{FF2B5EF4-FFF2-40B4-BE49-F238E27FC236}">
                <a16:creationId xmlns:a16="http://schemas.microsoft.com/office/drawing/2014/main" id="{B983F977-2D84-93B8-2E20-EFA7051669FD}"/>
              </a:ext>
            </a:extLst>
          </p:cNvPr>
          <p:cNvSpPr>
            <a:spLocks noGrp="1"/>
          </p:cNvSpPr>
          <p:nvPr>
            <p:ph type="title"/>
          </p:nvPr>
        </p:nvSpPr>
        <p:spPr>
          <a:xfrm>
            <a:off x="251324" y="1829217"/>
            <a:ext cx="7214331" cy="1599783"/>
          </a:xfrm>
        </p:spPr>
        <p:txBody>
          <a:bodyPr>
            <a:noAutofit/>
          </a:bodyPr>
          <a:lstStyle/>
          <a:p>
            <a:r>
              <a:rPr lang="en-US" sz="3199" b="1" dirty="0">
                <a:solidFill>
                  <a:srgbClr val="0070C0"/>
                </a:solidFill>
              </a:rPr>
              <a:t>Immersive Virtual Reality as Tool to Promote Sustainable Development Goals</a:t>
            </a:r>
            <a:endParaRPr lang="en-US" sz="3199" dirty="0"/>
          </a:p>
        </p:txBody>
      </p:sp>
      <p:sp>
        <p:nvSpPr>
          <p:cNvPr id="148" name="Google Shape;148;p6">
            <a:extLst>
              <a:ext uri="{FF2B5EF4-FFF2-40B4-BE49-F238E27FC236}">
                <a16:creationId xmlns:a16="http://schemas.microsoft.com/office/drawing/2014/main" id="{3B7DC0FE-D3B6-526E-66AB-CA8BEF58488E}"/>
              </a:ext>
            </a:extLst>
          </p:cNvPr>
          <p:cNvSpPr txBox="1"/>
          <p:nvPr/>
        </p:nvSpPr>
        <p:spPr>
          <a:xfrm>
            <a:off x="380901" y="4411406"/>
            <a:ext cx="5561152" cy="4342269"/>
          </a:xfrm>
          <a:prstGeom prst="rect">
            <a:avLst/>
          </a:prstGeom>
        </p:spPr>
        <p:txBody>
          <a:bodyPr spcFirstLastPara="1" vert="horz" lIns="91416" tIns="45708" rIns="91416" bIns="45708" rtlCol="0" anchorCtr="0">
            <a:normAutofit/>
          </a:bodyPr>
          <a:lstStyle/>
          <a:p>
            <a:pPr marL="45706">
              <a:lnSpc>
                <a:spcPct val="90000"/>
              </a:lnSpc>
              <a:spcBef>
                <a:spcPts val="1799"/>
              </a:spcBef>
              <a:buClr>
                <a:schemeClr val="tx1"/>
              </a:buClr>
              <a:buSzPct val="80000"/>
            </a:pPr>
            <a:r>
              <a:rPr lang="en-US" sz="2399" b="1" dirty="0">
                <a:latin typeface="Calibri" panose="020F0502020204030204" pitchFamily="34" charset="0"/>
                <a:cs typeface="Calibri" panose="020F0502020204030204" pitchFamily="34" charset="0"/>
              </a:rPr>
              <a:t>Dr. Elena Douvlou, School of Architecture, Faculty of Engineering &amp; Architecture, Metropolitan College, Greece  </a:t>
            </a:r>
          </a:p>
          <a:p>
            <a:pPr marL="45706">
              <a:lnSpc>
                <a:spcPct val="90000"/>
              </a:lnSpc>
              <a:spcBef>
                <a:spcPts val="1799"/>
              </a:spcBef>
              <a:buClr>
                <a:schemeClr val="tx1"/>
              </a:buClr>
              <a:buSzPct val="80000"/>
            </a:pPr>
            <a:r>
              <a:rPr lang="en-GB" sz="2399" u="heavy" spc="-5" dirty="0">
                <a:solidFill>
                  <a:srgbClr val="0462C1"/>
                </a:solidFill>
                <a:uFill>
                  <a:solidFill>
                    <a:srgbClr val="0462C1"/>
                  </a:solidFill>
                </a:uFill>
                <a:latin typeface="Calibri"/>
                <a:cs typeface="Calibri"/>
                <a:hlinkClick r:id="rId3"/>
              </a:rPr>
              <a:t>edouvlou@mitropolitiko.edu.gr</a:t>
            </a:r>
            <a:endParaRPr lang="en-GB" sz="2399" dirty="0">
              <a:latin typeface="Calibri"/>
              <a:cs typeface="Calibri"/>
            </a:endParaRPr>
          </a:p>
          <a:p>
            <a:pPr marL="274238" indent="-228531">
              <a:lnSpc>
                <a:spcPct val="90000"/>
              </a:lnSpc>
              <a:spcBef>
                <a:spcPts val="1799"/>
              </a:spcBef>
              <a:buClr>
                <a:schemeClr val="tx1"/>
              </a:buClr>
              <a:buSzPct val="80000"/>
              <a:buFont typeface="Arial" pitchFamily="34" charset="0"/>
              <a:buChar char="•"/>
            </a:pPr>
            <a:endParaRPr lang="en-US" sz="2399" b="1" dirty="0">
              <a:latin typeface="Calibri" panose="020F0502020204030204" pitchFamily="34" charset="0"/>
              <a:cs typeface="Calibri" panose="020F0502020204030204" pitchFamily="34" charset="0"/>
            </a:endParaRPr>
          </a:p>
        </p:txBody>
      </p:sp>
      <p:sp>
        <p:nvSpPr>
          <p:cNvPr id="146" name="Google Shape;146;p6" hidden="1">
            <a:extLst>
              <a:ext uri="{FF2B5EF4-FFF2-40B4-BE49-F238E27FC236}">
                <a16:creationId xmlns:a16="http://schemas.microsoft.com/office/drawing/2014/main" id="{81E5F477-7998-5272-DAC7-FF1166832CD0}"/>
              </a:ext>
            </a:extLst>
          </p:cNvPr>
          <p:cNvSpPr txBox="1">
            <a:spLocks noGrp="1"/>
          </p:cNvSpPr>
          <p:nvPr>
            <p:ph type="sldNum" idx="12"/>
          </p:nvPr>
        </p:nvSpPr>
        <p:spPr>
          <a:xfrm>
            <a:off x="8607702" y="6354826"/>
            <a:ext cx="2741772" cy="364935"/>
          </a:xfrm>
          <a:prstGeom prst="rect">
            <a:avLst/>
          </a:prstGeom>
          <a:noFill/>
          <a:ln>
            <a:noFill/>
          </a:ln>
        </p:spPr>
        <p:txBody>
          <a:bodyPr spcFirstLastPara="1" vert="horz" wrap="square" lIns="91377" tIns="45676" rIns="91377" bIns="45676" rtlCol="0" anchor="ctr" anchorCtr="0">
            <a:noAutofit/>
          </a:bodyPr>
          <a:lstStyle/>
          <a:p>
            <a:pPr>
              <a:spcAft>
                <a:spcPts val="600"/>
              </a:spcAft>
            </a:pPr>
            <a:fld id="{00000000-1234-1234-1234-123412341234}" type="slidenum">
              <a:rPr lang="en-US"/>
              <a:pPr>
                <a:spcAft>
                  <a:spcPts val="600"/>
                </a:spcAft>
              </a:pPr>
              <a:t>53</a:t>
            </a:fld>
            <a:endParaRPr lang="en-US" dirty="0"/>
          </a:p>
        </p:txBody>
      </p:sp>
      <p:pic>
        <p:nvPicPr>
          <p:cNvPr id="5" name="object 6">
            <a:extLst>
              <a:ext uri="{FF2B5EF4-FFF2-40B4-BE49-F238E27FC236}">
                <a16:creationId xmlns:a16="http://schemas.microsoft.com/office/drawing/2014/main" id="{4E458FB6-EABF-3599-B988-6F0627C0C1D1}"/>
              </a:ext>
            </a:extLst>
          </p:cNvPr>
          <p:cNvPicPr/>
          <p:nvPr/>
        </p:nvPicPr>
        <p:blipFill>
          <a:blip r:embed="rId4" cstate="print"/>
          <a:stretch>
            <a:fillRect/>
          </a:stretch>
        </p:blipFill>
        <p:spPr>
          <a:xfrm>
            <a:off x="8227457" y="5495098"/>
            <a:ext cx="2767170" cy="382905"/>
          </a:xfrm>
          <a:prstGeom prst="rect">
            <a:avLst/>
          </a:prstGeom>
        </p:spPr>
      </p:pic>
      <p:pic>
        <p:nvPicPr>
          <p:cNvPr id="7" name="Picture 6" descr="picture of Dr. Douvlou">
            <a:extLst>
              <a:ext uri="{FF2B5EF4-FFF2-40B4-BE49-F238E27FC236}">
                <a16:creationId xmlns:a16="http://schemas.microsoft.com/office/drawing/2014/main" id="{FF6063A1-7666-8EBF-8B6A-447F068095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7457" y="1625240"/>
            <a:ext cx="2767170" cy="3632084"/>
          </a:xfrm>
          <a:prstGeom prst="rect">
            <a:avLst/>
          </a:prstGeom>
        </p:spPr>
      </p:pic>
    </p:spTree>
    <p:extLst>
      <p:ext uri="{BB962C8B-B14F-4D97-AF65-F5344CB8AC3E}">
        <p14:creationId xmlns:p14="http://schemas.microsoft.com/office/powerpoint/2010/main" val="377416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city, traveling&#10;&#10;Description automatically generated">
            <a:extLst>
              <a:ext uri="{FF2B5EF4-FFF2-40B4-BE49-F238E27FC236}">
                <a16:creationId xmlns:a16="http://schemas.microsoft.com/office/drawing/2014/main" id="{DC4A2806-42CF-1E62-541B-ACCB0EBD21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0420" y="4395697"/>
            <a:ext cx="3728553" cy="2407041"/>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E7F14FB3-DA1C-960D-CFF4-703238437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985" y="743735"/>
            <a:ext cx="6159966" cy="3537924"/>
          </a:xfrm>
          <a:prstGeom prst="rect">
            <a:avLst/>
          </a:prstGeom>
        </p:spPr>
      </p:pic>
      <p:pic>
        <p:nvPicPr>
          <p:cNvPr id="7" name="Picture 6" descr="Diagram&#10;&#10;Description automatically generated">
            <a:extLst>
              <a:ext uri="{FF2B5EF4-FFF2-40B4-BE49-F238E27FC236}">
                <a16:creationId xmlns:a16="http://schemas.microsoft.com/office/drawing/2014/main" id="{ED8647FC-F4AD-D194-A01C-7C2E329D9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973" y="4381533"/>
            <a:ext cx="2384978" cy="2166487"/>
          </a:xfrm>
          <a:prstGeom prst="rect">
            <a:avLst/>
          </a:prstGeom>
        </p:spPr>
      </p:pic>
      <p:sp>
        <p:nvSpPr>
          <p:cNvPr id="8" name="object 5">
            <a:extLst>
              <a:ext uri="{FF2B5EF4-FFF2-40B4-BE49-F238E27FC236}">
                <a16:creationId xmlns:a16="http://schemas.microsoft.com/office/drawing/2014/main" id="{CB5A5CCC-EC72-5914-E5D0-7AB6026AD8C1}"/>
              </a:ext>
            </a:extLst>
          </p:cNvPr>
          <p:cNvSpPr txBox="1">
            <a:spLocks/>
          </p:cNvSpPr>
          <p:nvPr/>
        </p:nvSpPr>
        <p:spPr>
          <a:xfrm>
            <a:off x="519213" y="247541"/>
            <a:ext cx="11504737" cy="382156"/>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marL="12700">
              <a:lnSpc>
                <a:spcPct val="100000"/>
              </a:lnSpc>
              <a:spcBef>
                <a:spcPts val="100"/>
              </a:spcBef>
            </a:pPr>
            <a:r>
              <a:rPr lang="en-US" sz="2400" b="1" cap="none" dirty="0">
                <a:solidFill>
                  <a:srgbClr val="0070C0"/>
                </a:solidFill>
              </a:rPr>
              <a:t>Immersive Virtual Reality as Tool to Promote Sustainable Development Goals</a:t>
            </a:r>
            <a:endParaRPr lang="en-GB" sz="2400" dirty="0">
              <a:latin typeface="Arial MT"/>
              <a:cs typeface="Arial MT"/>
            </a:endParaRPr>
          </a:p>
        </p:txBody>
      </p:sp>
      <p:pic>
        <p:nvPicPr>
          <p:cNvPr id="1026" name="Picture 2" descr="Virtual Tour - Eleusina - The Archaeological Museum Of Eleusina |  Yougoculture">
            <a:extLst>
              <a:ext uri="{FF2B5EF4-FFF2-40B4-BE49-F238E27FC236}">
                <a16:creationId xmlns:a16="http://schemas.microsoft.com/office/drawing/2014/main" id="{78F7602C-A740-4ACA-8F34-7927A95536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874" y="1930569"/>
            <a:ext cx="5297878" cy="353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69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2E14C2B3-4D07-ECE5-BD47-2EB41E6F5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2464" y="3429000"/>
            <a:ext cx="4799814" cy="3194644"/>
          </a:xfrm>
          <a:prstGeom prst="rect">
            <a:avLst/>
          </a:prstGeom>
        </p:spPr>
      </p:pic>
      <p:pic>
        <p:nvPicPr>
          <p:cNvPr id="6" name="Picture 15">
            <a:extLst>
              <a:ext uri="{FF2B5EF4-FFF2-40B4-BE49-F238E27FC236}">
                <a16:creationId xmlns:a16="http://schemas.microsoft.com/office/drawing/2014/main" id="{05B45125-FB1C-9E63-EF70-E051C4F87F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496" y="620119"/>
            <a:ext cx="2317078" cy="1768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D99D3D3D-58B8-74CC-D3C2-067C802E74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4051" y="4367981"/>
            <a:ext cx="2771852" cy="2109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7">
            <a:extLst>
              <a:ext uri="{FF2B5EF4-FFF2-40B4-BE49-F238E27FC236}">
                <a16:creationId xmlns:a16="http://schemas.microsoft.com/office/drawing/2014/main" id="{C556F9B2-3379-9FD2-D402-F75D13327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029" y="2429177"/>
            <a:ext cx="2772185" cy="18121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a:extLst>
              <a:ext uri="{FF2B5EF4-FFF2-40B4-BE49-F238E27FC236}">
                <a16:creationId xmlns:a16="http://schemas.microsoft.com/office/drawing/2014/main" id="{027A1253-2F96-76E6-F154-C60B5205D6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74332" y="644384"/>
            <a:ext cx="2436798" cy="11352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8B33B10F-B30B-C7DE-EBC0-9EA2E0396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8501" y="2339164"/>
            <a:ext cx="2311409" cy="10375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59387FE6-E33B-EC48-0909-F875E97120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80566" y="2148510"/>
            <a:ext cx="2337404" cy="13122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extLst>
              <a:ext uri="{FF2B5EF4-FFF2-40B4-BE49-F238E27FC236}">
                <a16:creationId xmlns:a16="http://schemas.microsoft.com/office/drawing/2014/main" id="{A017E7AA-ED90-A170-5865-623AD2B48B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31820" y="773089"/>
            <a:ext cx="2739054" cy="1472090"/>
          </a:xfrm>
          <a:prstGeom prst="rect">
            <a:avLst/>
          </a:prstGeom>
          <a:noFill/>
          <a:extLst>
            <a:ext uri="{909E8E84-426E-40DD-AFC4-6F175D3DCCD1}">
              <a14:hiddenFill xmlns:a14="http://schemas.microsoft.com/office/drawing/2010/main">
                <a:solidFill>
                  <a:srgbClr val="FFFFFF"/>
                </a:solidFill>
              </a14:hiddenFill>
            </a:ext>
          </a:extLst>
        </p:spPr>
      </p:pic>
      <p:pic>
        <p:nvPicPr>
          <p:cNvPr id="13" name="object 8">
            <a:extLst>
              <a:ext uri="{FF2B5EF4-FFF2-40B4-BE49-F238E27FC236}">
                <a16:creationId xmlns:a16="http://schemas.microsoft.com/office/drawing/2014/main" id="{63F2C1F7-0B7E-B313-B998-7B644EB7814E}"/>
              </a:ext>
            </a:extLst>
          </p:cNvPr>
          <p:cNvPicPr/>
          <p:nvPr/>
        </p:nvPicPr>
        <p:blipFill>
          <a:blip r:embed="rId10" cstate="print"/>
          <a:stretch>
            <a:fillRect/>
          </a:stretch>
        </p:blipFill>
        <p:spPr>
          <a:xfrm>
            <a:off x="370855" y="1031208"/>
            <a:ext cx="3690067" cy="4859058"/>
          </a:xfrm>
          <a:prstGeom prst="rect">
            <a:avLst/>
          </a:prstGeom>
        </p:spPr>
      </p:pic>
      <p:sp>
        <p:nvSpPr>
          <p:cNvPr id="15" name="object 5">
            <a:extLst>
              <a:ext uri="{FF2B5EF4-FFF2-40B4-BE49-F238E27FC236}">
                <a16:creationId xmlns:a16="http://schemas.microsoft.com/office/drawing/2014/main" id="{56EB2A38-1004-AE02-4466-AD13A59D0B8C}"/>
              </a:ext>
            </a:extLst>
          </p:cNvPr>
          <p:cNvSpPr txBox="1">
            <a:spLocks/>
          </p:cNvSpPr>
          <p:nvPr/>
        </p:nvSpPr>
        <p:spPr>
          <a:xfrm>
            <a:off x="519213" y="247541"/>
            <a:ext cx="11504737" cy="382156"/>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marL="12700">
              <a:lnSpc>
                <a:spcPct val="100000"/>
              </a:lnSpc>
              <a:spcBef>
                <a:spcPts val="100"/>
              </a:spcBef>
            </a:pPr>
            <a:r>
              <a:rPr lang="en-US" sz="2400" b="1" cap="none" dirty="0">
                <a:solidFill>
                  <a:srgbClr val="0070C0"/>
                </a:solidFill>
              </a:rPr>
              <a:t>Immersive Virtual Reality as Tool to Promote Sustainable Development Goals</a:t>
            </a:r>
            <a:endParaRPr lang="en-GB" sz="2400" dirty="0">
              <a:latin typeface="Arial MT"/>
              <a:cs typeface="Arial MT"/>
            </a:endParaRPr>
          </a:p>
        </p:txBody>
      </p:sp>
    </p:spTree>
    <p:extLst>
      <p:ext uri="{BB962C8B-B14F-4D97-AF65-F5344CB8AC3E}">
        <p14:creationId xmlns:p14="http://schemas.microsoft.com/office/powerpoint/2010/main" val="198337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7">
            <a:extLst>
              <a:ext uri="{FF2B5EF4-FFF2-40B4-BE49-F238E27FC236}">
                <a16:creationId xmlns:a16="http://schemas.microsoft.com/office/drawing/2014/main" id="{FC3F0B1E-8392-A998-0B0A-19AA798AA9FA}"/>
              </a:ext>
            </a:extLst>
          </p:cNvPr>
          <p:cNvPicPr/>
          <p:nvPr/>
        </p:nvPicPr>
        <p:blipFill>
          <a:blip r:embed="rId3" cstate="print"/>
          <a:stretch>
            <a:fillRect/>
          </a:stretch>
        </p:blipFill>
        <p:spPr>
          <a:xfrm>
            <a:off x="3752725" y="4191000"/>
            <a:ext cx="3005835" cy="2255089"/>
          </a:xfrm>
          <a:prstGeom prst="rect">
            <a:avLst/>
          </a:prstGeom>
        </p:spPr>
      </p:pic>
      <p:pic>
        <p:nvPicPr>
          <p:cNvPr id="9" name="object 10" descr="Student in Greece using VR goggles.">
            <a:extLst>
              <a:ext uri="{FF2B5EF4-FFF2-40B4-BE49-F238E27FC236}">
                <a16:creationId xmlns:a16="http://schemas.microsoft.com/office/drawing/2014/main" id="{0F656A22-600E-CD87-34A0-25ABB56E0C23}"/>
              </a:ext>
            </a:extLst>
          </p:cNvPr>
          <p:cNvPicPr/>
          <p:nvPr/>
        </p:nvPicPr>
        <p:blipFill>
          <a:blip r:embed="rId4" cstate="print"/>
          <a:stretch>
            <a:fillRect/>
          </a:stretch>
        </p:blipFill>
        <p:spPr>
          <a:xfrm>
            <a:off x="5567171" y="1188719"/>
            <a:ext cx="2494153" cy="2703575"/>
          </a:xfrm>
          <a:prstGeom prst="rect">
            <a:avLst/>
          </a:prstGeom>
        </p:spPr>
      </p:pic>
      <p:sp>
        <p:nvSpPr>
          <p:cNvPr id="10" name="object 11">
            <a:extLst>
              <a:ext uri="{FF2B5EF4-FFF2-40B4-BE49-F238E27FC236}">
                <a16:creationId xmlns:a16="http://schemas.microsoft.com/office/drawing/2014/main" id="{8DE585A9-628C-6DB8-581B-7BD221152083}"/>
              </a:ext>
            </a:extLst>
          </p:cNvPr>
          <p:cNvSpPr txBox="1"/>
          <p:nvPr/>
        </p:nvSpPr>
        <p:spPr>
          <a:xfrm>
            <a:off x="135381" y="5035579"/>
            <a:ext cx="3101975" cy="615950"/>
          </a:xfrm>
          <a:prstGeom prst="rect">
            <a:avLst/>
          </a:prstGeom>
        </p:spPr>
        <p:txBody>
          <a:bodyPr vert="horz" wrap="square" lIns="0" tIns="40640" rIns="0" bIns="0" rtlCol="0">
            <a:spAutoFit/>
          </a:bodyPr>
          <a:lstStyle/>
          <a:p>
            <a:pPr marL="12700">
              <a:lnSpc>
                <a:spcPct val="100000"/>
              </a:lnSpc>
              <a:spcBef>
                <a:spcPts val="320"/>
              </a:spcBef>
            </a:pPr>
            <a:r>
              <a:rPr sz="2500" spc="-5" dirty="0">
                <a:solidFill>
                  <a:schemeClr val="tx2">
                    <a:lumMod val="85000"/>
                    <a:lumOff val="15000"/>
                  </a:schemeClr>
                </a:solidFill>
                <a:latin typeface="Calibri"/>
                <a:cs typeface="Calibri"/>
              </a:rPr>
              <a:t>Site</a:t>
            </a:r>
            <a:r>
              <a:rPr sz="2500" spc="-15" dirty="0">
                <a:solidFill>
                  <a:schemeClr val="tx2">
                    <a:lumMod val="85000"/>
                    <a:lumOff val="15000"/>
                  </a:schemeClr>
                </a:solidFill>
                <a:latin typeface="Calibri"/>
                <a:cs typeface="Calibri"/>
              </a:rPr>
              <a:t> </a:t>
            </a:r>
            <a:r>
              <a:rPr sz="2500" spc="-5" dirty="0">
                <a:solidFill>
                  <a:schemeClr val="tx2">
                    <a:lumMod val="85000"/>
                    <a:lumOff val="15000"/>
                  </a:schemeClr>
                </a:solidFill>
                <a:latin typeface="Calibri"/>
                <a:cs typeface="Calibri"/>
              </a:rPr>
              <a:t>visit</a:t>
            </a:r>
            <a:r>
              <a:rPr sz="2500" spc="-25" dirty="0">
                <a:solidFill>
                  <a:schemeClr val="tx2">
                    <a:lumMod val="85000"/>
                    <a:lumOff val="15000"/>
                  </a:schemeClr>
                </a:solidFill>
                <a:latin typeface="Calibri"/>
                <a:cs typeface="Calibri"/>
              </a:rPr>
              <a:t> </a:t>
            </a:r>
            <a:r>
              <a:rPr sz="2500" spc="-5" dirty="0">
                <a:solidFill>
                  <a:schemeClr val="tx2">
                    <a:lumMod val="85000"/>
                    <a:lumOff val="15000"/>
                  </a:schemeClr>
                </a:solidFill>
                <a:latin typeface="Calibri"/>
                <a:cs typeface="Calibri"/>
              </a:rPr>
              <a:t>&amp;</a:t>
            </a:r>
            <a:r>
              <a:rPr sz="2500" spc="-20" dirty="0">
                <a:solidFill>
                  <a:schemeClr val="tx2">
                    <a:lumMod val="85000"/>
                    <a:lumOff val="15000"/>
                  </a:schemeClr>
                </a:solidFill>
                <a:latin typeface="Calibri"/>
                <a:cs typeface="Calibri"/>
              </a:rPr>
              <a:t> </a:t>
            </a:r>
            <a:r>
              <a:rPr sz="2500" dirty="0">
                <a:solidFill>
                  <a:schemeClr val="tx2">
                    <a:lumMod val="85000"/>
                    <a:lumOff val="15000"/>
                  </a:schemeClr>
                </a:solidFill>
                <a:latin typeface="Calibri"/>
                <a:cs typeface="Calibri"/>
              </a:rPr>
              <a:t>interview</a:t>
            </a:r>
          </a:p>
          <a:p>
            <a:pPr marL="12700">
              <a:lnSpc>
                <a:spcPct val="100000"/>
              </a:lnSpc>
              <a:spcBef>
                <a:spcPts val="105"/>
              </a:spcBef>
            </a:pPr>
            <a:r>
              <a:rPr sz="1100" u="sng" spc="-5" dirty="0">
                <a:solidFill>
                  <a:srgbClr val="FFFFFF"/>
                </a:solidFill>
                <a:uFill>
                  <a:solidFill>
                    <a:srgbClr val="FFFFFF"/>
                  </a:solidFill>
                </a:uFill>
                <a:latin typeface="Arial MT"/>
                <a:cs typeface="Arial MT"/>
                <a:hlinkClick r:id="rId5"/>
              </a:rPr>
              <a:t>https://www.youtube.com/watch?v=n6S6RU-Ycyo</a:t>
            </a:r>
            <a:endParaRPr sz="1100" dirty="0">
              <a:latin typeface="Arial MT"/>
              <a:cs typeface="Arial MT"/>
            </a:endParaRPr>
          </a:p>
        </p:txBody>
      </p:sp>
      <p:pic>
        <p:nvPicPr>
          <p:cNvPr id="11" name="object 12" descr="Split 3d example of VR recording.">
            <a:extLst>
              <a:ext uri="{FF2B5EF4-FFF2-40B4-BE49-F238E27FC236}">
                <a16:creationId xmlns:a16="http://schemas.microsoft.com/office/drawing/2014/main" id="{83BB66FF-F50A-7391-1F58-65CF7F0A70DD}"/>
              </a:ext>
            </a:extLst>
          </p:cNvPr>
          <p:cNvPicPr/>
          <p:nvPr/>
        </p:nvPicPr>
        <p:blipFill>
          <a:blip r:embed="rId6" cstate="print"/>
          <a:stretch>
            <a:fillRect/>
          </a:stretch>
        </p:blipFill>
        <p:spPr>
          <a:xfrm>
            <a:off x="356490" y="1188719"/>
            <a:ext cx="4806696" cy="2703575"/>
          </a:xfrm>
          <a:prstGeom prst="rect">
            <a:avLst/>
          </a:prstGeom>
        </p:spPr>
      </p:pic>
      <p:pic>
        <p:nvPicPr>
          <p:cNvPr id="16" name="Picture 15" descr="Cover of Liberal Education with lady using virtual reality goggless">
            <a:extLst>
              <a:ext uri="{FF2B5EF4-FFF2-40B4-BE49-F238E27FC236}">
                <a16:creationId xmlns:a16="http://schemas.microsoft.com/office/drawing/2014/main" id="{2AD039E7-7B30-4D1C-3F89-BE850A6E8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3215" y="1143342"/>
            <a:ext cx="3870229" cy="4571316"/>
          </a:xfrm>
          <a:prstGeom prst="rect">
            <a:avLst/>
          </a:prstGeom>
        </p:spPr>
      </p:pic>
      <p:sp>
        <p:nvSpPr>
          <p:cNvPr id="18" name="object 5">
            <a:extLst>
              <a:ext uri="{FF2B5EF4-FFF2-40B4-BE49-F238E27FC236}">
                <a16:creationId xmlns:a16="http://schemas.microsoft.com/office/drawing/2014/main" id="{A2451200-C095-C4DA-A131-7F8179804076}"/>
              </a:ext>
            </a:extLst>
          </p:cNvPr>
          <p:cNvSpPr txBox="1">
            <a:spLocks/>
          </p:cNvSpPr>
          <p:nvPr/>
        </p:nvSpPr>
        <p:spPr>
          <a:xfrm>
            <a:off x="519213" y="247541"/>
            <a:ext cx="11504737" cy="382156"/>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marL="12700">
              <a:lnSpc>
                <a:spcPct val="100000"/>
              </a:lnSpc>
              <a:spcBef>
                <a:spcPts val="100"/>
              </a:spcBef>
            </a:pPr>
            <a:r>
              <a:rPr lang="en-US" sz="2400" b="1" cap="none" dirty="0">
                <a:solidFill>
                  <a:srgbClr val="0070C0"/>
                </a:solidFill>
              </a:rPr>
              <a:t>Immersive Virtual Reality as Tool to Promote Sustainable Development Goals</a:t>
            </a:r>
            <a:endParaRPr lang="en-GB" sz="2400" dirty="0">
              <a:latin typeface="Arial MT"/>
              <a:cs typeface="Arial MT"/>
            </a:endParaRPr>
          </a:p>
        </p:txBody>
      </p:sp>
    </p:spTree>
    <p:extLst>
      <p:ext uri="{BB962C8B-B14F-4D97-AF65-F5344CB8AC3E}">
        <p14:creationId xmlns:p14="http://schemas.microsoft.com/office/powerpoint/2010/main" val="34778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ject 11">
            <a:extLst>
              <a:ext uri="{FF2B5EF4-FFF2-40B4-BE49-F238E27FC236}">
                <a16:creationId xmlns:a16="http://schemas.microsoft.com/office/drawing/2014/main" id="{C58087E3-7112-5D5F-01DC-7C8CCBA7907C}"/>
              </a:ext>
            </a:extLst>
          </p:cNvPr>
          <p:cNvPicPr/>
          <p:nvPr/>
        </p:nvPicPr>
        <p:blipFill>
          <a:blip r:embed="rId3" cstate="print"/>
          <a:stretch>
            <a:fillRect/>
          </a:stretch>
        </p:blipFill>
        <p:spPr>
          <a:xfrm>
            <a:off x="369916" y="330685"/>
            <a:ext cx="4724693" cy="3763299"/>
          </a:xfrm>
          <a:prstGeom prst="rect">
            <a:avLst/>
          </a:prstGeom>
        </p:spPr>
      </p:pic>
      <p:sp>
        <p:nvSpPr>
          <p:cNvPr id="25" name="object 5">
            <a:extLst>
              <a:ext uri="{FF2B5EF4-FFF2-40B4-BE49-F238E27FC236}">
                <a16:creationId xmlns:a16="http://schemas.microsoft.com/office/drawing/2014/main" id="{E034BF0D-05AA-7768-03BB-A213E8939A69}"/>
              </a:ext>
            </a:extLst>
          </p:cNvPr>
          <p:cNvSpPr txBox="1">
            <a:spLocks/>
          </p:cNvSpPr>
          <p:nvPr/>
        </p:nvSpPr>
        <p:spPr>
          <a:xfrm>
            <a:off x="343542" y="257131"/>
            <a:ext cx="11501741" cy="382056"/>
          </a:xfrm>
          <a:prstGeom prst="rect">
            <a:avLst/>
          </a:prstGeom>
        </p:spPr>
        <p:txBody>
          <a:bodyPr vert="horz" wrap="square" lIns="0" tIns="12697" rIns="0" bIns="0" rtlCol="0" anchor="b">
            <a:sp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marL="12696">
              <a:lnSpc>
                <a:spcPct val="100000"/>
              </a:lnSpc>
              <a:spcBef>
                <a:spcPts val="100"/>
              </a:spcBef>
            </a:pPr>
            <a:r>
              <a:rPr lang="en-US" sz="2399" b="1" cap="none" dirty="0">
                <a:solidFill>
                  <a:srgbClr val="0070C0"/>
                </a:solidFill>
              </a:rPr>
              <a:t>Immersive Virtual Reality as Tool to Promote Sustainable Development Goals</a:t>
            </a:r>
            <a:endParaRPr lang="en-GB" sz="2399" dirty="0">
              <a:latin typeface="Arial MT"/>
              <a:cs typeface="Arial MT"/>
            </a:endParaRPr>
          </a:p>
        </p:txBody>
      </p:sp>
      <p:pic>
        <p:nvPicPr>
          <p:cNvPr id="2" name="Picture 1">
            <a:extLst>
              <a:ext uri="{FF2B5EF4-FFF2-40B4-BE49-F238E27FC236}">
                <a16:creationId xmlns:a16="http://schemas.microsoft.com/office/drawing/2014/main" id="{AE554FCD-F999-425B-AC65-BE9700CFB162}"/>
              </a:ext>
            </a:extLst>
          </p:cNvPr>
          <p:cNvPicPr>
            <a:picLocks noChangeAspect="1"/>
          </p:cNvPicPr>
          <p:nvPr/>
        </p:nvPicPr>
        <p:blipFill>
          <a:blip r:embed="rId4"/>
          <a:stretch>
            <a:fillRect/>
          </a:stretch>
        </p:blipFill>
        <p:spPr>
          <a:xfrm>
            <a:off x="5583757" y="753657"/>
            <a:ext cx="6410070" cy="5957799"/>
          </a:xfrm>
          <a:prstGeom prst="rect">
            <a:avLst/>
          </a:prstGeom>
        </p:spPr>
      </p:pic>
      <p:pic>
        <p:nvPicPr>
          <p:cNvPr id="3" name="Picture 2" descr="Dismantled SDG slide">
            <a:extLst>
              <a:ext uri="{FF2B5EF4-FFF2-40B4-BE49-F238E27FC236}">
                <a16:creationId xmlns:a16="http://schemas.microsoft.com/office/drawing/2014/main" id="{90AB5B42-03E2-4A44-9C64-E881F628A65B}"/>
              </a:ext>
            </a:extLst>
          </p:cNvPr>
          <p:cNvPicPr>
            <a:picLocks noChangeAspect="1"/>
          </p:cNvPicPr>
          <p:nvPr/>
        </p:nvPicPr>
        <p:blipFill>
          <a:blip r:embed="rId5"/>
          <a:stretch>
            <a:fillRect/>
          </a:stretch>
        </p:blipFill>
        <p:spPr>
          <a:xfrm>
            <a:off x="656462" y="3773124"/>
            <a:ext cx="4024319" cy="3083983"/>
          </a:xfrm>
          <a:prstGeom prst="rect">
            <a:avLst/>
          </a:prstGeom>
        </p:spPr>
      </p:pic>
    </p:spTree>
    <p:extLst>
      <p:ext uri="{BB962C8B-B14F-4D97-AF65-F5344CB8AC3E}">
        <p14:creationId xmlns:p14="http://schemas.microsoft.com/office/powerpoint/2010/main" val="21696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6D5EAE-9A42-42BE-B847-263EDB841FD7}"/>
              </a:ext>
            </a:extLst>
          </p:cNvPr>
          <p:cNvSpPr txBox="1"/>
          <p:nvPr/>
        </p:nvSpPr>
        <p:spPr>
          <a:xfrm>
            <a:off x="1293811" y="1522517"/>
            <a:ext cx="10889961" cy="3539430"/>
          </a:xfrm>
          <a:prstGeom prst="rect">
            <a:avLst/>
          </a:prstGeom>
          <a:noFill/>
        </p:spPr>
        <p:txBody>
          <a:bodyPr wrap="square">
            <a:spAutoFit/>
          </a:bodyPr>
          <a:lstStyle/>
          <a:p>
            <a:endParaRPr lang="en-US" sz="1600" b="1" dirty="0">
              <a:solidFill>
                <a:srgbClr val="00B050"/>
              </a:solidFill>
            </a:endParaRPr>
          </a:p>
          <a:p>
            <a:r>
              <a:rPr lang="en-US" sz="1600" b="1" dirty="0">
                <a:solidFill>
                  <a:schemeClr val="tx2"/>
                </a:solidFill>
              </a:rPr>
              <a:t>Use debates to have students discuss different sides to an issue.</a:t>
            </a:r>
          </a:p>
          <a:p>
            <a:endParaRPr lang="en-US" sz="1600" b="1" dirty="0">
              <a:solidFill>
                <a:schemeClr val="tx2"/>
              </a:solidFill>
            </a:endParaRPr>
          </a:p>
          <a:p>
            <a:endParaRPr lang="en-US" sz="1600" b="1" dirty="0">
              <a:solidFill>
                <a:schemeClr val="tx2"/>
              </a:solidFill>
            </a:endParaRPr>
          </a:p>
          <a:p>
            <a:r>
              <a:rPr lang="en-US" sz="1600" b="1" dirty="0">
                <a:solidFill>
                  <a:schemeClr val="tx2"/>
                </a:solidFill>
              </a:rPr>
              <a:t>Takes place synchronously without scripts.</a:t>
            </a:r>
          </a:p>
          <a:p>
            <a:endParaRPr lang="en-US" sz="1600" b="1" dirty="0">
              <a:solidFill>
                <a:schemeClr val="tx2"/>
              </a:solidFill>
            </a:endParaRPr>
          </a:p>
          <a:p>
            <a:endParaRPr lang="en-US" sz="1600" b="1" dirty="0">
              <a:solidFill>
                <a:schemeClr val="tx2"/>
              </a:solidFill>
            </a:endParaRPr>
          </a:p>
          <a:p>
            <a:r>
              <a:rPr lang="en-US" sz="1600" b="1" dirty="0">
                <a:solidFill>
                  <a:schemeClr val="tx2"/>
                </a:solidFill>
              </a:rPr>
              <a:t>Requires students to research their side of a debate.</a:t>
            </a:r>
            <a:br>
              <a:rPr lang="en-US" sz="1600" b="1" dirty="0">
                <a:solidFill>
                  <a:srgbClr val="00B050"/>
                </a:solidFill>
              </a:rPr>
            </a:br>
            <a:endParaRPr lang="en-US" sz="1600" b="1" dirty="0">
              <a:solidFill>
                <a:srgbClr val="00B050"/>
              </a:solidFill>
            </a:endParaRPr>
          </a:p>
          <a:p>
            <a:r>
              <a:rPr lang="en-US" sz="1600" b="1" u="sng" dirty="0">
                <a:solidFill>
                  <a:srgbClr val="7030A0"/>
                </a:solidFill>
              </a:rPr>
              <a:t>Example:</a:t>
            </a:r>
            <a:r>
              <a:rPr lang="en-US" sz="1600" b="1" dirty="0">
                <a:solidFill>
                  <a:srgbClr val="7030A0"/>
                </a:solidFill>
              </a:rPr>
              <a:t> Whether to recycle nuclear fuel and waste.</a:t>
            </a:r>
          </a:p>
          <a:p>
            <a:r>
              <a:rPr lang="en-US" sz="1600" b="1" dirty="0">
                <a:solidFill>
                  <a:srgbClr val="7030A0"/>
                </a:solidFill>
              </a:rPr>
              <a:t>		US against</a:t>
            </a:r>
          </a:p>
          <a:p>
            <a:r>
              <a:rPr lang="en-US" sz="1600" b="1" dirty="0">
                <a:solidFill>
                  <a:srgbClr val="7030A0"/>
                </a:solidFill>
              </a:rPr>
              <a:t>		France supports</a:t>
            </a:r>
          </a:p>
          <a:p>
            <a:endParaRPr lang="en-US" sz="1600" b="1" dirty="0">
              <a:solidFill>
                <a:srgbClr val="00B050"/>
              </a:solidFill>
            </a:endParaRPr>
          </a:p>
          <a:p>
            <a:endParaRPr lang="en-US" sz="1600" b="1" dirty="0">
              <a:solidFill>
                <a:srgbClr val="00B050"/>
              </a:solidFill>
            </a:endParaRPr>
          </a:p>
        </p:txBody>
      </p:sp>
      <p:sp>
        <p:nvSpPr>
          <p:cNvPr id="7" name="Title 1">
            <a:extLst>
              <a:ext uri="{FF2B5EF4-FFF2-40B4-BE49-F238E27FC236}">
                <a16:creationId xmlns:a16="http://schemas.microsoft.com/office/drawing/2014/main" id="{8BE4E191-158A-4223-8299-DA93D02A31CD}"/>
              </a:ext>
            </a:extLst>
          </p:cNvPr>
          <p:cNvSpPr txBox="1">
            <a:spLocks/>
          </p:cNvSpPr>
          <p:nvPr/>
        </p:nvSpPr>
        <p:spPr>
          <a:xfrm>
            <a:off x="1293811" y="43260"/>
            <a:ext cx="3200402" cy="6754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r>
              <a:rPr lang="en-US" sz="2400" b="1" cap="none" dirty="0">
                <a:solidFill>
                  <a:srgbClr val="00B050"/>
                </a:solidFill>
              </a:rPr>
              <a:t>Debates and more </a:t>
            </a:r>
          </a:p>
        </p:txBody>
      </p:sp>
      <p:sp>
        <p:nvSpPr>
          <p:cNvPr id="9" name="Oval 8" descr="Quote from John Dewey with addition&#10;The importance of praxis of intercultural skills - Human beings learn through a 'hands-on' approach, &#10;&#10;John Dewey &#10;&#10;">
            <a:extLst>
              <a:ext uri="{FF2B5EF4-FFF2-40B4-BE49-F238E27FC236}">
                <a16:creationId xmlns:a16="http://schemas.microsoft.com/office/drawing/2014/main" id="{C465476F-A33F-4C70-AC37-F5D5026BA9DD}"/>
              </a:ext>
            </a:extLst>
          </p:cNvPr>
          <p:cNvSpPr/>
          <p:nvPr/>
        </p:nvSpPr>
        <p:spPr>
          <a:xfrm>
            <a:off x="8228012" y="3429000"/>
            <a:ext cx="3771900" cy="3124201"/>
          </a:xfrm>
          <a:prstGeom prst="ellipse">
            <a:avLst/>
          </a:prstGeom>
          <a:solidFill>
            <a:schemeClr val="accent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200" b="1" i="0" dirty="0">
                <a:solidFill>
                  <a:srgbClr val="7030A0"/>
                </a:solidFill>
                <a:effectLst/>
                <a:latin typeface="Roboto" panose="02000000000000000000" pitchFamily="2" charset="0"/>
              </a:rPr>
              <a:t>The importance of praxis of intercultural skills </a:t>
            </a:r>
            <a:r>
              <a:rPr lang="en-US" sz="1200" b="0" i="0" dirty="0">
                <a:solidFill>
                  <a:srgbClr val="202124"/>
                </a:solidFill>
                <a:effectLst/>
                <a:latin typeface="Roboto" panose="02000000000000000000" pitchFamily="2" charset="0"/>
              </a:rPr>
              <a:t>- </a:t>
            </a:r>
            <a:r>
              <a:rPr lang="en-US" sz="1200" b="1" i="1" dirty="0">
                <a:solidFill>
                  <a:srgbClr val="00B050"/>
                </a:solidFill>
                <a:latin typeface="Roboto" panose="02000000000000000000" pitchFamily="2" charset="0"/>
              </a:rPr>
              <a:t>H</a:t>
            </a:r>
            <a:r>
              <a:rPr lang="en-US" sz="1200" b="1" i="1" dirty="0">
                <a:solidFill>
                  <a:srgbClr val="00B050"/>
                </a:solidFill>
                <a:effectLst/>
                <a:latin typeface="Roboto" panose="02000000000000000000" pitchFamily="2" charset="0"/>
              </a:rPr>
              <a:t>uman beings learn through a 'hands-on' approach</a:t>
            </a:r>
            <a:r>
              <a:rPr lang="en-US" sz="1200" b="1" i="0" dirty="0">
                <a:solidFill>
                  <a:srgbClr val="00B050"/>
                </a:solidFill>
                <a:effectLst/>
                <a:latin typeface="Roboto" panose="02000000000000000000" pitchFamily="2" charset="0"/>
              </a:rPr>
              <a:t>,</a:t>
            </a:r>
            <a:r>
              <a:rPr lang="en-US" sz="1200" dirty="0">
                <a:solidFill>
                  <a:srgbClr val="00B050"/>
                </a:solidFill>
                <a:latin typeface="Roboto" panose="02000000000000000000" pitchFamily="2" charset="0"/>
              </a:rPr>
              <a:t> </a:t>
            </a:r>
          </a:p>
          <a:p>
            <a:endParaRPr lang="en-US" sz="1200" b="1" dirty="0">
              <a:solidFill>
                <a:srgbClr val="00B050"/>
              </a:solidFill>
              <a:latin typeface="Roboto" panose="02000000000000000000" pitchFamily="2" charset="0"/>
            </a:endParaRPr>
          </a:p>
          <a:p>
            <a:r>
              <a:rPr lang="en-US" sz="1200" b="1" dirty="0">
                <a:solidFill>
                  <a:srgbClr val="202124"/>
                </a:solidFill>
                <a:latin typeface="Roboto" panose="02000000000000000000" pitchFamily="2" charset="0"/>
              </a:rPr>
              <a:t>John Dewey</a:t>
            </a:r>
            <a:r>
              <a:rPr lang="en-US" sz="1200" b="1" i="0" dirty="0">
                <a:solidFill>
                  <a:srgbClr val="202124"/>
                </a:solidFill>
                <a:effectLst/>
                <a:latin typeface="Roboto" panose="02000000000000000000" pitchFamily="2" charset="0"/>
              </a:rPr>
              <a:t> </a:t>
            </a:r>
            <a:endParaRPr lang="en-US" sz="1200" b="1" dirty="0"/>
          </a:p>
        </p:txBody>
      </p:sp>
      <p:sp>
        <p:nvSpPr>
          <p:cNvPr id="5" name="Arrow: Right 4">
            <a:extLst>
              <a:ext uri="{FF2B5EF4-FFF2-40B4-BE49-F238E27FC236}">
                <a16:creationId xmlns:a16="http://schemas.microsoft.com/office/drawing/2014/main" id="{990A5BCF-E2D1-B264-DDB7-A21175294955}"/>
              </a:ext>
            </a:extLst>
          </p:cNvPr>
          <p:cNvSpPr/>
          <p:nvPr/>
        </p:nvSpPr>
        <p:spPr>
          <a:xfrm>
            <a:off x="608012" y="1752600"/>
            <a:ext cx="381000" cy="332232"/>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8" name="Arrow: Right 7">
            <a:extLst>
              <a:ext uri="{FF2B5EF4-FFF2-40B4-BE49-F238E27FC236}">
                <a16:creationId xmlns:a16="http://schemas.microsoft.com/office/drawing/2014/main" id="{17CE8C98-2CD4-EEF5-37F4-2DFEEDD446CA}"/>
              </a:ext>
            </a:extLst>
          </p:cNvPr>
          <p:cNvSpPr/>
          <p:nvPr/>
        </p:nvSpPr>
        <p:spPr>
          <a:xfrm>
            <a:off x="608012" y="2514600"/>
            <a:ext cx="381000" cy="332232"/>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0" name="Arrow: Right 9">
            <a:extLst>
              <a:ext uri="{FF2B5EF4-FFF2-40B4-BE49-F238E27FC236}">
                <a16:creationId xmlns:a16="http://schemas.microsoft.com/office/drawing/2014/main" id="{61689D95-6D91-8B30-CF1E-0A83E80624D1}"/>
              </a:ext>
            </a:extLst>
          </p:cNvPr>
          <p:cNvSpPr/>
          <p:nvPr/>
        </p:nvSpPr>
        <p:spPr>
          <a:xfrm>
            <a:off x="609888" y="3245183"/>
            <a:ext cx="381000" cy="332232"/>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60608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F8AD8-0032-E334-02AD-A57CBC9B60F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A48677A-C300-8367-5654-75230A1E28D2}"/>
              </a:ext>
            </a:extLst>
          </p:cNvPr>
          <p:cNvSpPr txBox="1">
            <a:spLocks/>
          </p:cNvSpPr>
          <p:nvPr/>
        </p:nvSpPr>
        <p:spPr>
          <a:xfrm>
            <a:off x="608012" y="331619"/>
            <a:ext cx="10668000" cy="675481"/>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r>
              <a:rPr lang="en-US" sz="2400" b="1" cap="none" dirty="0">
                <a:solidFill>
                  <a:srgbClr val="00B050"/>
                </a:solidFill>
              </a:rPr>
              <a:t>Additional Tools for Global Learning using Virtual Exchanges not included in the presentation </a:t>
            </a:r>
          </a:p>
        </p:txBody>
      </p:sp>
      <p:grpSp>
        <p:nvGrpSpPr>
          <p:cNvPr id="18" name="Group 17">
            <a:extLst>
              <a:ext uri="{FF2B5EF4-FFF2-40B4-BE49-F238E27FC236}">
                <a16:creationId xmlns:a16="http://schemas.microsoft.com/office/drawing/2014/main" id="{23CFDAB1-6280-6FFD-0125-CCACD9032898}"/>
              </a:ext>
            </a:extLst>
          </p:cNvPr>
          <p:cNvGrpSpPr/>
          <p:nvPr/>
        </p:nvGrpSpPr>
        <p:grpSpPr>
          <a:xfrm>
            <a:off x="912812" y="1524000"/>
            <a:ext cx="11200611" cy="5016758"/>
            <a:chOff x="889337" y="1524000"/>
            <a:chExt cx="11200611" cy="5016758"/>
          </a:xfrm>
        </p:grpSpPr>
        <p:sp>
          <p:nvSpPr>
            <p:cNvPr id="6" name="TextBox 5">
              <a:extLst>
                <a:ext uri="{FF2B5EF4-FFF2-40B4-BE49-F238E27FC236}">
                  <a16:creationId xmlns:a16="http://schemas.microsoft.com/office/drawing/2014/main" id="{4D9E4627-CBDE-1FD0-CCAB-4222B318011C}"/>
                </a:ext>
              </a:extLst>
            </p:cNvPr>
            <p:cNvSpPr txBox="1"/>
            <p:nvPr/>
          </p:nvSpPr>
          <p:spPr>
            <a:xfrm>
              <a:off x="1320685" y="1524000"/>
              <a:ext cx="10769263" cy="5016758"/>
            </a:xfrm>
            <a:prstGeom prst="rect">
              <a:avLst/>
            </a:prstGeom>
            <a:noFill/>
          </p:spPr>
          <p:txBody>
            <a:bodyPr wrap="square">
              <a:spAutoFit/>
            </a:bodyPr>
            <a:lstStyle/>
            <a:p>
              <a:r>
                <a:rPr lang="en-US" sz="1600" b="1" dirty="0">
                  <a:solidFill>
                    <a:schemeClr val="tx2"/>
                  </a:solidFill>
                </a:rPr>
                <a:t>Integrating </a:t>
              </a:r>
              <a:r>
                <a:rPr lang="en-US" sz="1600" b="1" i="1" u="sng" dirty="0">
                  <a:solidFill>
                    <a:schemeClr val="tx2"/>
                  </a:solidFill>
                </a:rPr>
                <a:t>GIS mapping </a:t>
              </a:r>
              <a:r>
                <a:rPr lang="en-US" sz="1600" b="1" dirty="0">
                  <a:solidFill>
                    <a:schemeClr val="tx2"/>
                  </a:solidFill>
                </a:rPr>
                <a:t>with virtual exchange. Ex. Climate change impacts on coastal rivers and deltas.</a:t>
              </a:r>
            </a:p>
            <a:p>
              <a:endParaRPr lang="en-US" sz="1600" b="1" dirty="0">
                <a:solidFill>
                  <a:schemeClr val="tx2"/>
                </a:solidFill>
              </a:endParaRPr>
            </a:p>
            <a:p>
              <a:endParaRPr lang="en-US" sz="1600" b="1" dirty="0">
                <a:solidFill>
                  <a:schemeClr val="tx2"/>
                </a:solidFill>
              </a:endParaRPr>
            </a:p>
            <a:p>
              <a:r>
                <a:rPr lang="en-US" sz="1600" b="1" dirty="0">
                  <a:solidFill>
                    <a:schemeClr val="tx2"/>
                  </a:solidFill>
                </a:rPr>
                <a:t>Solving local food chain issues working on </a:t>
              </a:r>
              <a:r>
                <a:rPr lang="en-US" sz="1600" b="1" i="1" u="sng" dirty="0">
                  <a:solidFill>
                    <a:schemeClr val="tx2"/>
                  </a:solidFill>
                </a:rPr>
                <a:t>GVTs doing problem-based learning</a:t>
              </a:r>
              <a:r>
                <a:rPr lang="en-US" sz="1600" b="1" dirty="0">
                  <a:solidFill>
                    <a:schemeClr val="tx2"/>
                  </a:solidFill>
                </a:rPr>
                <a:t>. Ex. Central America, Mexico, and Asia</a:t>
              </a:r>
            </a:p>
            <a:p>
              <a:endParaRPr lang="en-US" sz="1600" b="1" dirty="0">
                <a:solidFill>
                  <a:schemeClr val="tx2"/>
                </a:solidFill>
              </a:endParaRPr>
            </a:p>
            <a:p>
              <a:endParaRPr lang="en-US" sz="1600" b="1" dirty="0">
                <a:solidFill>
                  <a:schemeClr val="tx2"/>
                </a:solidFill>
              </a:endParaRPr>
            </a:p>
            <a:p>
              <a:r>
                <a:rPr lang="en-US" sz="1600" b="1" i="1" u="sng" dirty="0">
                  <a:solidFill>
                    <a:schemeClr val="tx2"/>
                  </a:solidFill>
                </a:rPr>
                <a:t>Blending field trips </a:t>
              </a:r>
              <a:r>
                <a:rPr lang="en-US" sz="1600" b="1" dirty="0">
                  <a:solidFill>
                    <a:schemeClr val="tx2"/>
                  </a:solidFill>
                </a:rPr>
                <a:t>with virtual exchanges. Ex. Foreign policy with India and US.</a:t>
              </a:r>
            </a:p>
            <a:p>
              <a:endParaRPr lang="en-US" sz="1600" b="1" dirty="0">
                <a:solidFill>
                  <a:schemeClr val="tx2"/>
                </a:solidFill>
              </a:endParaRPr>
            </a:p>
            <a:p>
              <a:endParaRPr lang="en-US" sz="1600" b="1" dirty="0">
                <a:solidFill>
                  <a:schemeClr val="tx2"/>
                </a:solidFill>
              </a:endParaRPr>
            </a:p>
            <a:p>
              <a:r>
                <a:rPr lang="en-US" sz="1600" b="1" dirty="0">
                  <a:solidFill>
                    <a:schemeClr val="tx2"/>
                  </a:solidFill>
                </a:rPr>
                <a:t>Including </a:t>
              </a:r>
              <a:r>
                <a:rPr lang="en-US" sz="1600" b="1" i="1" u="sng" dirty="0">
                  <a:solidFill>
                    <a:schemeClr val="tx2"/>
                  </a:solidFill>
                </a:rPr>
                <a:t>community-based service learning projects. </a:t>
              </a:r>
              <a:r>
                <a:rPr lang="en-US" sz="1600" b="1" dirty="0">
                  <a:solidFill>
                    <a:schemeClr val="tx2"/>
                  </a:solidFill>
                </a:rPr>
                <a:t>Ex. Nigeria and US on oil transitions.</a:t>
              </a:r>
            </a:p>
            <a:p>
              <a:endParaRPr lang="en-US" sz="1600" b="1" dirty="0">
                <a:solidFill>
                  <a:schemeClr val="tx2"/>
                </a:solidFill>
              </a:endParaRPr>
            </a:p>
            <a:p>
              <a:endParaRPr lang="en-US" sz="1600" b="1" dirty="0">
                <a:solidFill>
                  <a:schemeClr val="tx2"/>
                </a:solidFill>
              </a:endParaRPr>
            </a:p>
            <a:p>
              <a:r>
                <a:rPr lang="en-US" sz="1600" b="1" i="1" u="sng" dirty="0">
                  <a:solidFill>
                    <a:schemeClr val="tx2"/>
                  </a:solidFill>
                </a:rPr>
                <a:t>Reading and language programs </a:t>
              </a:r>
              <a:r>
                <a:rPr lang="en-US" sz="1600" b="1" dirty="0">
                  <a:solidFill>
                    <a:schemeClr val="tx2"/>
                  </a:solidFill>
                </a:rPr>
                <a:t>for women in Afghanistan.</a:t>
              </a:r>
            </a:p>
            <a:p>
              <a:endParaRPr lang="en-US" sz="1600" b="1" dirty="0">
                <a:solidFill>
                  <a:schemeClr val="tx2"/>
                </a:solidFill>
              </a:endParaRPr>
            </a:p>
            <a:p>
              <a:endParaRPr lang="en-US" sz="1600" b="1" dirty="0">
                <a:solidFill>
                  <a:schemeClr val="tx2"/>
                </a:solidFill>
              </a:endParaRPr>
            </a:p>
            <a:p>
              <a:r>
                <a:rPr lang="en-US" sz="1600" b="1" i="1" u="sng" dirty="0">
                  <a:solidFill>
                    <a:schemeClr val="tx2"/>
                  </a:solidFill>
                </a:rPr>
                <a:t>Refugee programs</a:t>
              </a:r>
              <a:r>
                <a:rPr lang="en-US" sz="1600" b="1" dirty="0">
                  <a:solidFill>
                    <a:schemeClr val="tx2"/>
                  </a:solidFill>
                </a:rPr>
                <a:t> for learning workplace skills. Ex. Jordan and Sudan.</a:t>
              </a:r>
            </a:p>
            <a:p>
              <a:endParaRPr lang="en-US" sz="1600" b="1" dirty="0">
                <a:solidFill>
                  <a:schemeClr val="tx2"/>
                </a:solidFill>
              </a:endParaRPr>
            </a:p>
            <a:p>
              <a:endParaRPr lang="en-US" sz="1600" b="1" dirty="0">
                <a:solidFill>
                  <a:schemeClr val="tx2"/>
                </a:solidFill>
              </a:endParaRPr>
            </a:p>
            <a:p>
              <a:r>
                <a:rPr lang="en-US" sz="1600" b="1" i="1" u="sng" dirty="0">
                  <a:solidFill>
                    <a:schemeClr val="tx2"/>
                  </a:solidFill>
                </a:rPr>
                <a:t>Well-being programs </a:t>
              </a:r>
              <a:r>
                <a:rPr lang="en-US" sz="1600" b="1" dirty="0">
                  <a:solidFill>
                    <a:schemeClr val="tx2"/>
                  </a:solidFill>
                </a:rPr>
                <a:t>in Venezuela Ex. Youth Violence.</a:t>
              </a:r>
              <a:endParaRPr lang="en-US" sz="1600" b="1" dirty="0">
                <a:solidFill>
                  <a:srgbClr val="00B050"/>
                </a:solidFill>
              </a:endParaRPr>
            </a:p>
          </p:txBody>
        </p:sp>
        <p:sp>
          <p:nvSpPr>
            <p:cNvPr id="5" name="Arrow: Right 4">
              <a:extLst>
                <a:ext uri="{FF2B5EF4-FFF2-40B4-BE49-F238E27FC236}">
                  <a16:creationId xmlns:a16="http://schemas.microsoft.com/office/drawing/2014/main" id="{60635757-42E7-FD23-D38E-87AE50B24D0A}"/>
                </a:ext>
              </a:extLst>
            </p:cNvPr>
            <p:cNvSpPr/>
            <p:nvPr/>
          </p:nvSpPr>
          <p:spPr>
            <a:xfrm>
              <a:off x="889337" y="1524000"/>
              <a:ext cx="381000" cy="332232"/>
            </a:xfrm>
            <a:prstGeom prst="rightArrow">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2" name="Arrow: Right 11">
              <a:extLst>
                <a:ext uri="{FF2B5EF4-FFF2-40B4-BE49-F238E27FC236}">
                  <a16:creationId xmlns:a16="http://schemas.microsoft.com/office/drawing/2014/main" id="{DEC0E9F3-98BF-6DEA-2C2F-8BA734E72158}"/>
                </a:ext>
              </a:extLst>
            </p:cNvPr>
            <p:cNvSpPr/>
            <p:nvPr/>
          </p:nvSpPr>
          <p:spPr>
            <a:xfrm>
              <a:off x="889337" y="2276114"/>
              <a:ext cx="381000" cy="332232"/>
            </a:xfrm>
            <a:prstGeom prst="rightArrow">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 name="Arrow: Right 12">
              <a:extLst>
                <a:ext uri="{FF2B5EF4-FFF2-40B4-BE49-F238E27FC236}">
                  <a16:creationId xmlns:a16="http://schemas.microsoft.com/office/drawing/2014/main" id="{5784685B-463F-37CE-D51D-92D339DD9D05}"/>
                </a:ext>
              </a:extLst>
            </p:cNvPr>
            <p:cNvSpPr/>
            <p:nvPr/>
          </p:nvSpPr>
          <p:spPr>
            <a:xfrm>
              <a:off x="903601" y="3221574"/>
              <a:ext cx="381000" cy="332232"/>
            </a:xfrm>
            <a:prstGeom prst="rightArrow">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4" name="Arrow: Right 13">
              <a:extLst>
                <a:ext uri="{FF2B5EF4-FFF2-40B4-BE49-F238E27FC236}">
                  <a16:creationId xmlns:a16="http://schemas.microsoft.com/office/drawing/2014/main" id="{8E8DDF1E-AF3D-3443-CBDC-C6A799608A28}"/>
                </a:ext>
              </a:extLst>
            </p:cNvPr>
            <p:cNvSpPr/>
            <p:nvPr/>
          </p:nvSpPr>
          <p:spPr>
            <a:xfrm>
              <a:off x="889337" y="3945094"/>
              <a:ext cx="381000" cy="332232"/>
            </a:xfrm>
            <a:prstGeom prst="rightArrow">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5" name="Arrow: Right 14">
              <a:extLst>
                <a:ext uri="{FF2B5EF4-FFF2-40B4-BE49-F238E27FC236}">
                  <a16:creationId xmlns:a16="http://schemas.microsoft.com/office/drawing/2014/main" id="{4D876E84-A6B7-1A6E-B8A6-4877F284BCE3}"/>
                </a:ext>
              </a:extLst>
            </p:cNvPr>
            <p:cNvSpPr/>
            <p:nvPr/>
          </p:nvSpPr>
          <p:spPr>
            <a:xfrm>
              <a:off x="914572" y="4669923"/>
              <a:ext cx="381000" cy="332232"/>
            </a:xfrm>
            <a:prstGeom prst="rightArrow">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6" name="Arrow: Right 15">
              <a:extLst>
                <a:ext uri="{FF2B5EF4-FFF2-40B4-BE49-F238E27FC236}">
                  <a16:creationId xmlns:a16="http://schemas.microsoft.com/office/drawing/2014/main" id="{64190F71-E787-5224-6FC7-728451CE2273}"/>
                </a:ext>
              </a:extLst>
            </p:cNvPr>
            <p:cNvSpPr/>
            <p:nvPr/>
          </p:nvSpPr>
          <p:spPr>
            <a:xfrm>
              <a:off x="889337" y="5411459"/>
              <a:ext cx="381000" cy="332232"/>
            </a:xfrm>
            <a:prstGeom prst="rightArrow">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7" name="Arrow: Right 16">
              <a:extLst>
                <a:ext uri="{FF2B5EF4-FFF2-40B4-BE49-F238E27FC236}">
                  <a16:creationId xmlns:a16="http://schemas.microsoft.com/office/drawing/2014/main" id="{CCEB75E1-214D-0776-4AE5-380D2FAB50D2}"/>
                </a:ext>
              </a:extLst>
            </p:cNvPr>
            <p:cNvSpPr/>
            <p:nvPr/>
          </p:nvSpPr>
          <p:spPr>
            <a:xfrm>
              <a:off x="903601" y="6127849"/>
              <a:ext cx="381000" cy="332232"/>
            </a:xfrm>
            <a:prstGeom prst="rightArrow">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31525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6D5EAE-9A42-42BE-B847-263EDB841FD7}"/>
              </a:ext>
            </a:extLst>
          </p:cNvPr>
          <p:cNvSpPr txBox="1"/>
          <p:nvPr/>
        </p:nvSpPr>
        <p:spPr>
          <a:xfrm>
            <a:off x="455612" y="1543833"/>
            <a:ext cx="7467600" cy="45858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latin typeface="Century Gothic"/>
            </a:endParaRPr>
          </a:p>
          <a:p>
            <a:pPr marR="0" lvl="0" algn="l" defTabSz="914400" rtl="0" eaLnBrk="1" fontAlgn="auto" latinLnBrk="0" hangingPunct="1">
              <a:lnSpc>
                <a:spcPct val="100000"/>
              </a:lnSpc>
              <a:spcBef>
                <a:spcPts val="0"/>
              </a:spcBef>
              <a:spcAft>
                <a:spcPts val="0"/>
              </a:spcAft>
              <a:buClrTx/>
              <a:buSzTx/>
              <a:tabLst/>
              <a:defRPr/>
            </a:pPr>
            <a:r>
              <a:rPr lang="en-US" sz="1600" b="1" dirty="0">
                <a:solidFill>
                  <a:schemeClr val="tx2"/>
                </a:solidFill>
                <a:latin typeface="Century Gothic"/>
              </a:rPr>
              <a:t>1.  </a:t>
            </a:r>
            <a:r>
              <a:rPr lang="en-US" sz="2000" b="1" dirty="0">
                <a:solidFill>
                  <a:schemeClr val="tx2"/>
                </a:solidFill>
                <a:latin typeface="Century Gothic"/>
              </a:rPr>
              <a:t>Preparing learners for the “</a:t>
            </a:r>
            <a:r>
              <a:rPr lang="en-US" sz="2000" b="1" i="1" u="sng" dirty="0">
                <a:solidFill>
                  <a:schemeClr val="accent6"/>
                </a:solidFill>
                <a:latin typeface="Century Gothic"/>
              </a:rPr>
              <a:t>global imperative</a:t>
            </a:r>
            <a:r>
              <a:rPr lang="en-US" sz="2000" dirty="0">
                <a:solidFill>
                  <a:schemeClr val="tx2"/>
                </a:solidFill>
                <a:latin typeface="Century Gothic"/>
              </a:rPr>
              <a:t>”</a:t>
            </a:r>
            <a:r>
              <a:rPr lang="en-US" sz="2000" b="1" i="1" dirty="0">
                <a:solidFill>
                  <a:schemeClr val="tx2"/>
                </a:solidFill>
                <a:latin typeface="Century Gothic"/>
              </a:rPr>
              <a:t> of the 	workplace and professional praxis.</a:t>
            </a:r>
            <a:endParaRPr lang="en-US" sz="2000" b="1" dirty="0">
              <a:solidFill>
                <a:schemeClr val="tx2"/>
              </a:solidFill>
              <a:latin typeface="Century Gothic"/>
            </a:endParaRP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2000" b="1" dirty="0">
              <a:solidFill>
                <a:schemeClr val="tx2"/>
              </a:solidFill>
              <a:latin typeface="Century Gothic"/>
            </a:endParaRPr>
          </a:p>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2. Global interactions must occur in the courses before 	praxis.</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2000" b="1" dirty="0">
              <a:solidFill>
                <a:schemeClr val="tx2"/>
              </a:solidFill>
              <a:latin typeface="Century Gothic"/>
            </a:endParaRPr>
          </a:p>
          <a:p>
            <a:pPr>
              <a:defRPr/>
            </a:pPr>
            <a:r>
              <a:rPr lang="en-US" sz="2000" b="1" dirty="0">
                <a:solidFill>
                  <a:schemeClr val="tx2"/>
                </a:solidFill>
                <a:latin typeface="Century Gothic"/>
              </a:rPr>
              <a:t>3. </a:t>
            </a:r>
            <a:r>
              <a:rPr kumimoji="0" lang="en-US" sz="2000" b="1" i="0" u="none" strike="noStrike" kern="1200" cap="none" spc="0" normalizeH="0" baseline="0" noProof="0" dirty="0">
                <a:ln>
                  <a:noFill/>
                </a:ln>
                <a:solidFill>
                  <a:schemeClr val="tx2"/>
                </a:solidFill>
                <a:effectLst/>
                <a:uLnTx/>
                <a:uFillTx/>
                <a:latin typeface="Century Gothic"/>
                <a:ea typeface="+mn-ea"/>
                <a:cs typeface="+mn-cs"/>
              </a:rPr>
              <a:t>Building intercultural skills sets and competencies.</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1" i="0" u="none" strike="noStrike" kern="1200" cap="none" spc="0" normalizeH="0" baseline="0" noProof="0" dirty="0">
              <a:ln>
                <a:noFill/>
              </a:ln>
              <a:solidFill>
                <a:schemeClr val="tx2"/>
              </a:solidFill>
              <a:effectLst/>
              <a:uLnTx/>
              <a:uFillTx/>
              <a:latin typeface="Century Gothic"/>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000" b="1" dirty="0">
                <a:solidFill>
                  <a:schemeClr val="tx2"/>
                </a:solidFill>
                <a:latin typeface="Century Gothic"/>
              </a:rPr>
              <a:t>4. Diversity and accessible interactions are enhanced 	in global learning</a:t>
            </a:r>
            <a:r>
              <a:rPr lang="en-US" sz="2000" b="1" dirty="0">
                <a:solidFill>
                  <a:srgbClr val="0070C0"/>
                </a:solidFill>
                <a:latin typeface="Century Gothic"/>
              </a:rPr>
              <a:t>.</a:t>
            </a:r>
            <a:endParaRPr kumimoji="0" lang="en-US" sz="2000" b="1" i="0" u="none" strike="noStrike" kern="1200" cap="none" spc="0" normalizeH="0" baseline="0" noProof="0" dirty="0">
              <a:ln>
                <a:noFill/>
              </a:ln>
              <a:solidFill>
                <a:srgbClr val="0070C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030A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F6618DC9-7609-F615-0ECA-7BF0BED88707}"/>
              </a:ext>
            </a:extLst>
          </p:cNvPr>
          <p:cNvSpPr txBox="1"/>
          <p:nvPr/>
        </p:nvSpPr>
        <p:spPr>
          <a:xfrm>
            <a:off x="1674812" y="208864"/>
            <a:ext cx="74676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070C0"/>
                </a:solidFill>
                <a:effectLst/>
                <a:uLnTx/>
                <a:uFillTx/>
                <a:latin typeface="Century Gothic"/>
                <a:ea typeface="+mn-ea"/>
                <a:cs typeface="+mn-cs"/>
              </a:rPr>
              <a:t>Why</a:t>
            </a:r>
            <a:r>
              <a:rPr kumimoji="0" lang="en-US" sz="2800" b="1" i="0" u="none" strike="noStrike" kern="1200" cap="none" spc="0" normalizeH="0" baseline="0" noProof="0" dirty="0">
                <a:ln>
                  <a:noFill/>
                </a:ln>
                <a:solidFill>
                  <a:srgbClr val="0070C0"/>
                </a:solidFill>
                <a:effectLst/>
                <a:uLnTx/>
                <a:uFillTx/>
                <a:latin typeface="Century Gothic"/>
                <a:ea typeface="+mn-ea"/>
                <a:cs typeface="+mn-cs"/>
              </a:rPr>
              <a:t> Global </a:t>
            </a:r>
            <a:r>
              <a:rPr lang="en-US" sz="2800" b="1" dirty="0">
                <a:solidFill>
                  <a:srgbClr val="0070C0"/>
                </a:solidFill>
                <a:latin typeface="Century Gothic"/>
              </a:rPr>
              <a:t> Learning Experiences for our Students?</a:t>
            </a:r>
            <a:r>
              <a:rPr kumimoji="0" lang="en-US" sz="2800" b="1" i="0" u="none" strike="noStrike" kern="1200" cap="none" spc="0" normalizeH="0" baseline="0" noProof="0" dirty="0">
                <a:ln>
                  <a:noFill/>
                </a:ln>
                <a:solidFill>
                  <a:srgbClr val="0070C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Century Gothic"/>
                <a:ea typeface="+mn-ea"/>
                <a:cs typeface="+mn-cs"/>
              </a:rPr>
              <a:t> </a:t>
            </a:r>
            <a:endParaRPr kumimoji="0" lang="en-US" sz="1600" b="1" i="0" u="none" strike="noStrike" kern="1200" cap="none" spc="0" normalizeH="0" baseline="0" noProof="0" dirty="0">
              <a:ln>
                <a:noFill/>
              </a:ln>
              <a:solidFill>
                <a:srgbClr val="7030A0"/>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AD8DFAB6-2BCF-089D-DB34-5FD630E08CB1}"/>
              </a:ext>
            </a:extLst>
          </p:cNvPr>
          <p:cNvPicPr>
            <a:picLocks noChangeAspect="1"/>
          </p:cNvPicPr>
          <p:nvPr/>
        </p:nvPicPr>
        <p:blipFill>
          <a:blip r:embed="rId3"/>
          <a:stretch>
            <a:fillRect/>
          </a:stretch>
        </p:blipFill>
        <p:spPr>
          <a:xfrm>
            <a:off x="7466012" y="1828800"/>
            <a:ext cx="6858594" cy="6511092"/>
          </a:xfrm>
          <a:prstGeom prst="rect">
            <a:avLst/>
          </a:prstGeom>
        </p:spPr>
      </p:pic>
    </p:spTree>
    <p:extLst>
      <p:ext uri="{BB962C8B-B14F-4D97-AF65-F5344CB8AC3E}">
        <p14:creationId xmlns:p14="http://schemas.microsoft.com/office/powerpoint/2010/main" val="168331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412" y="304800"/>
            <a:ext cx="4038600" cy="685801"/>
          </a:xfrm>
        </p:spPr>
        <p:txBody>
          <a:bodyPr>
            <a:normAutofit fontScale="90000"/>
          </a:bodyPr>
          <a:lstStyle/>
          <a:p>
            <a:br>
              <a:rPr lang="en-US" b="0" i="0" dirty="0">
                <a:solidFill>
                  <a:srgbClr val="444444"/>
                </a:solidFill>
                <a:latin typeface="OpenSansRegular"/>
              </a:rPr>
            </a:br>
            <a:br>
              <a:rPr lang="en-US" b="0" i="0" dirty="0">
                <a:solidFill>
                  <a:srgbClr val="444444"/>
                </a:solidFill>
                <a:latin typeface="OpenSansRegular"/>
              </a:rPr>
            </a:br>
            <a:br>
              <a:rPr lang="en-US" b="0" i="0" dirty="0">
                <a:solidFill>
                  <a:srgbClr val="444444"/>
                </a:solidFill>
                <a:latin typeface="OpenSansRegular"/>
              </a:rPr>
            </a:br>
            <a:br>
              <a:rPr lang="en-US" b="0" i="0" dirty="0">
                <a:solidFill>
                  <a:srgbClr val="444444"/>
                </a:solidFill>
                <a:latin typeface="OpenSansRegular"/>
              </a:rPr>
            </a:br>
            <a:br>
              <a:rPr lang="en-US" b="0" i="0" dirty="0">
                <a:solidFill>
                  <a:srgbClr val="444444"/>
                </a:solidFill>
                <a:latin typeface="OpenSansRegular"/>
              </a:rPr>
            </a:br>
            <a:br>
              <a:rPr lang="en-US" b="0" i="0" dirty="0">
                <a:solidFill>
                  <a:srgbClr val="444444"/>
                </a:solidFill>
                <a:latin typeface="OpenSansRegular"/>
              </a:rPr>
            </a:br>
            <a:r>
              <a:rPr lang="en-US" i="0" cap="none" dirty="0">
                <a:solidFill>
                  <a:srgbClr val="444444"/>
                </a:solidFill>
                <a:latin typeface="Calibri" panose="020F0502020204030204" pitchFamily="34" charset="0"/>
                <a:cs typeface="Calibri" panose="020F0502020204030204" pitchFamily="34" charset="0"/>
              </a:rPr>
              <a:t>Some Conclusions</a:t>
            </a: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6130A5F-DE3C-D4BF-DCED-860501193AE1}"/>
              </a:ext>
            </a:extLst>
          </p:cNvPr>
          <p:cNvSpPr txBox="1"/>
          <p:nvPr/>
        </p:nvSpPr>
        <p:spPr>
          <a:xfrm>
            <a:off x="227012" y="1143000"/>
            <a:ext cx="5679025" cy="5262979"/>
          </a:xfrm>
          <a:prstGeom prst="rect">
            <a:avLst/>
          </a:prstGeom>
          <a:noFill/>
        </p:spPr>
        <p:txBody>
          <a:bodyPr wrap="square">
            <a:spAutoFit/>
          </a:bodyPr>
          <a:lstStyle/>
          <a:p>
            <a:endParaRPr lang="en-US" sz="1600" b="1" dirty="0">
              <a:solidFill>
                <a:schemeClr val="accent4"/>
              </a:solidFill>
            </a:endParaRPr>
          </a:p>
          <a:p>
            <a:r>
              <a:rPr lang="en-US" sz="1600" b="1" dirty="0">
                <a:solidFill>
                  <a:schemeClr val="accent4"/>
                </a:solidFill>
              </a:rPr>
              <a:t>Prepare students for workplace and professional praxis.</a:t>
            </a:r>
          </a:p>
          <a:p>
            <a:endParaRPr lang="en-US" sz="1600" b="1" dirty="0">
              <a:solidFill>
                <a:schemeClr val="accent4"/>
              </a:solidFill>
            </a:endParaRPr>
          </a:p>
          <a:p>
            <a:endParaRPr lang="en-US" sz="1600" b="1" dirty="0">
              <a:solidFill>
                <a:srgbClr val="00B050"/>
              </a:solidFill>
            </a:endParaRPr>
          </a:p>
          <a:p>
            <a:endParaRPr lang="en-US" sz="1600" b="1" dirty="0">
              <a:solidFill>
                <a:srgbClr val="00B050"/>
              </a:solidFill>
            </a:endParaRPr>
          </a:p>
          <a:p>
            <a:pPr marL="342900" indent="-342900">
              <a:buAutoNum type="arabicPeriod"/>
            </a:pPr>
            <a:r>
              <a:rPr lang="en-US" sz="1600" b="1" dirty="0">
                <a:solidFill>
                  <a:schemeClr val="tx2"/>
                </a:solidFill>
                <a:latin typeface="Arial Narrow" panose="020B0606020202030204" pitchFamily="34" charset="0"/>
              </a:rPr>
              <a:t>Most interesting when includes </a:t>
            </a:r>
            <a:r>
              <a:rPr lang="en-US" sz="1600" b="1" dirty="0">
                <a:solidFill>
                  <a:schemeClr val="accent4"/>
                </a:solidFill>
                <a:latin typeface="Arial Narrow" panose="020B0606020202030204" pitchFamily="34" charset="0"/>
              </a:rPr>
              <a:t>multidisciplinary</a:t>
            </a:r>
            <a:r>
              <a:rPr lang="en-US" sz="1600" b="1" dirty="0">
                <a:solidFill>
                  <a:schemeClr val="tx2"/>
                </a:solidFill>
                <a:latin typeface="Arial Narrow" panose="020B0606020202030204" pitchFamily="34" charset="0"/>
              </a:rPr>
              <a:t> students to avoid “echo-chamber” of learning.</a:t>
            </a:r>
          </a:p>
          <a:p>
            <a:pPr marL="342900" indent="-342900">
              <a:buAutoNum type="arabicPeriod"/>
            </a:pPr>
            <a:endParaRPr lang="en-US" sz="1600" b="1" dirty="0">
              <a:solidFill>
                <a:schemeClr val="tx2"/>
              </a:solidFill>
              <a:latin typeface="Arial Narrow" panose="020B0606020202030204" pitchFamily="34" charset="0"/>
            </a:endParaRPr>
          </a:p>
          <a:p>
            <a:pPr marL="342900" indent="-342900">
              <a:buAutoNum type="arabicPeriod"/>
            </a:pPr>
            <a:endParaRPr lang="en-US" sz="1600" b="1" dirty="0">
              <a:solidFill>
                <a:schemeClr val="tx2"/>
              </a:solidFill>
              <a:latin typeface="Arial Narrow" panose="020B0606020202030204" pitchFamily="34" charset="0"/>
            </a:endParaRPr>
          </a:p>
          <a:p>
            <a:pPr marL="342900" indent="-342900">
              <a:buAutoNum type="arabicPeriod"/>
            </a:pPr>
            <a:r>
              <a:rPr lang="en-US" sz="1600" b="1" dirty="0">
                <a:solidFill>
                  <a:schemeClr val="tx2"/>
                </a:solidFill>
                <a:latin typeface="Arial Narrow" panose="020B0606020202030204" pitchFamily="34" charset="0"/>
              </a:rPr>
              <a:t>Most interesting to students when they have a chance to “</a:t>
            </a:r>
            <a:r>
              <a:rPr lang="en-US" sz="1600" b="1" dirty="0">
                <a:solidFill>
                  <a:schemeClr val="accent4"/>
                </a:solidFill>
                <a:latin typeface="Arial Narrow" panose="020B0606020202030204" pitchFamily="34" charset="0"/>
              </a:rPr>
              <a:t>lead</a:t>
            </a:r>
            <a:r>
              <a:rPr lang="en-US" sz="1600" b="1" dirty="0">
                <a:solidFill>
                  <a:schemeClr val="tx2"/>
                </a:solidFill>
                <a:latin typeface="Arial Narrow" panose="020B0606020202030204" pitchFamily="34" charset="0"/>
              </a:rPr>
              <a:t>”</a:t>
            </a:r>
            <a:r>
              <a:rPr lang="en-US" sz="1600" b="1" u="sng" dirty="0">
                <a:solidFill>
                  <a:schemeClr val="tx2"/>
                </a:solidFill>
                <a:latin typeface="Arial Narrow" panose="020B0606020202030204" pitchFamily="34" charset="0"/>
              </a:rPr>
              <a:t> </a:t>
            </a:r>
            <a:r>
              <a:rPr lang="en-US" sz="1600" b="1" dirty="0">
                <a:solidFill>
                  <a:schemeClr val="tx2"/>
                </a:solidFill>
                <a:latin typeface="Arial Narrow" panose="020B0606020202030204" pitchFamily="34" charset="0"/>
              </a:rPr>
              <a:t>and connect to </a:t>
            </a:r>
            <a:r>
              <a:rPr lang="en-US" sz="1600" b="1" dirty="0">
                <a:solidFill>
                  <a:schemeClr val="accent4"/>
                </a:solidFill>
                <a:latin typeface="Arial Narrow" panose="020B0606020202030204" pitchFamily="34" charset="0"/>
              </a:rPr>
              <a:t>different levels of students</a:t>
            </a:r>
            <a:r>
              <a:rPr lang="en-US" sz="1600" b="1" dirty="0">
                <a:solidFill>
                  <a:schemeClr val="tx2"/>
                </a:solidFill>
                <a:latin typeface="Arial Narrow" panose="020B0606020202030204" pitchFamily="34" charset="0"/>
              </a:rPr>
              <a:t>.  Example undergraduates and graduates.</a:t>
            </a:r>
          </a:p>
          <a:p>
            <a:pPr marL="342900" indent="-342900">
              <a:buAutoNum type="arabicPeriod"/>
            </a:pPr>
            <a:endParaRPr lang="en-US" sz="1600" b="1" dirty="0">
              <a:solidFill>
                <a:schemeClr val="tx2"/>
              </a:solidFill>
              <a:latin typeface="Arial Narrow" panose="020B0606020202030204" pitchFamily="34" charset="0"/>
            </a:endParaRPr>
          </a:p>
          <a:p>
            <a:pPr marL="342900" indent="-342900">
              <a:buAutoNum type="arabicPeriod"/>
            </a:pPr>
            <a:endParaRPr lang="en-US" sz="1600" b="1" dirty="0">
              <a:solidFill>
                <a:schemeClr val="tx2"/>
              </a:solidFill>
              <a:latin typeface="Arial Narrow" panose="020B0606020202030204" pitchFamily="34" charset="0"/>
            </a:endParaRPr>
          </a:p>
          <a:p>
            <a:pPr marL="342900" indent="-342900">
              <a:buAutoNum type="arabicPeriod"/>
            </a:pPr>
            <a:r>
              <a:rPr lang="en-US" sz="1600" b="1" dirty="0">
                <a:solidFill>
                  <a:schemeClr val="tx2"/>
                </a:solidFill>
                <a:latin typeface="Arial Narrow" panose="020B0606020202030204" pitchFamily="34" charset="0"/>
              </a:rPr>
              <a:t>Provides mentoring and social learning for career paths.</a:t>
            </a:r>
          </a:p>
          <a:p>
            <a:pPr marL="342900" indent="-342900">
              <a:buAutoNum type="arabicPeriod"/>
            </a:pPr>
            <a:endParaRPr lang="en-US" sz="1600" b="1" dirty="0">
              <a:solidFill>
                <a:schemeClr val="tx2"/>
              </a:solidFill>
              <a:latin typeface="Arial Narrow" panose="020B0606020202030204" pitchFamily="34" charset="0"/>
            </a:endParaRPr>
          </a:p>
          <a:p>
            <a:pPr marL="342900" indent="-342900">
              <a:buAutoNum type="arabicPeriod"/>
            </a:pPr>
            <a:endParaRPr lang="en-US" sz="1600" b="1" dirty="0">
              <a:solidFill>
                <a:schemeClr val="tx2"/>
              </a:solidFill>
              <a:latin typeface="Arial Narrow" panose="020B0606020202030204" pitchFamily="34" charset="0"/>
            </a:endParaRPr>
          </a:p>
          <a:p>
            <a:pPr marL="342900" indent="-342900">
              <a:buAutoNum type="arabicPeriod"/>
            </a:pPr>
            <a:endParaRPr lang="en-US" sz="1600" b="1" dirty="0">
              <a:solidFill>
                <a:schemeClr val="tx2"/>
              </a:solidFill>
              <a:latin typeface="Arial Narrow" panose="020B0606020202030204" pitchFamily="34" charset="0"/>
            </a:endParaRPr>
          </a:p>
          <a:p>
            <a:pPr marL="342900" indent="-342900">
              <a:buAutoNum type="arabicPeriod"/>
            </a:pPr>
            <a:r>
              <a:rPr lang="en-US" sz="1600" b="1" dirty="0">
                <a:solidFill>
                  <a:schemeClr val="tx2"/>
                </a:solidFill>
                <a:latin typeface="Arial Narrow" panose="020B0606020202030204" pitchFamily="34" charset="0"/>
              </a:rPr>
              <a:t>Ice Breaker important meeting.</a:t>
            </a:r>
            <a:endParaRPr lang="en-US" sz="1600" b="1" dirty="0">
              <a:solidFill>
                <a:srgbClr val="00B050"/>
              </a:solidFill>
            </a:endParaRPr>
          </a:p>
          <a:p>
            <a:endParaRPr lang="en-US" sz="1600" b="1" dirty="0">
              <a:solidFill>
                <a:srgbClr val="00B050"/>
              </a:solidFill>
            </a:endParaRPr>
          </a:p>
          <a:p>
            <a:endParaRPr lang="en-US" sz="1600" b="1" dirty="0">
              <a:solidFill>
                <a:srgbClr val="00B050"/>
              </a:solidFill>
            </a:endParaRPr>
          </a:p>
        </p:txBody>
      </p:sp>
      <p:pic>
        <p:nvPicPr>
          <p:cNvPr id="3" name="Picture 2">
            <a:extLst>
              <a:ext uri="{FF2B5EF4-FFF2-40B4-BE49-F238E27FC236}">
                <a16:creationId xmlns:a16="http://schemas.microsoft.com/office/drawing/2014/main" id="{0C0527C5-8A11-9D70-2E5B-CA73360071B1}"/>
              </a:ext>
            </a:extLst>
          </p:cNvPr>
          <p:cNvPicPr>
            <a:picLocks noChangeAspect="1"/>
          </p:cNvPicPr>
          <p:nvPr/>
        </p:nvPicPr>
        <p:blipFill>
          <a:blip r:embed="rId3"/>
          <a:stretch>
            <a:fillRect/>
          </a:stretch>
        </p:blipFill>
        <p:spPr>
          <a:xfrm>
            <a:off x="6475412" y="379565"/>
            <a:ext cx="6858594" cy="6511092"/>
          </a:xfrm>
          <a:prstGeom prst="rect">
            <a:avLst/>
          </a:prstGeom>
        </p:spPr>
      </p:pic>
    </p:spTree>
    <p:extLst>
      <p:ext uri="{BB962C8B-B14F-4D97-AF65-F5344CB8AC3E}">
        <p14:creationId xmlns:p14="http://schemas.microsoft.com/office/powerpoint/2010/main" val="76878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730B6-3D1A-E299-9B75-1F9FEF0CE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FB28C-7DD0-B6F0-498A-A83F27C76E94}"/>
              </a:ext>
            </a:extLst>
          </p:cNvPr>
          <p:cNvSpPr>
            <a:spLocks noGrp="1"/>
          </p:cNvSpPr>
          <p:nvPr>
            <p:ph type="ctrTitle"/>
          </p:nvPr>
        </p:nvSpPr>
        <p:spPr>
          <a:xfrm>
            <a:off x="379412" y="304800"/>
            <a:ext cx="4038600" cy="685801"/>
          </a:xfrm>
        </p:spPr>
        <p:txBody>
          <a:bodyPr>
            <a:normAutofit fontScale="90000"/>
          </a:bodyPr>
          <a:lstStyle/>
          <a:p>
            <a:br>
              <a:rPr lang="en-US" b="0" i="0" dirty="0">
                <a:solidFill>
                  <a:srgbClr val="444444"/>
                </a:solidFill>
                <a:latin typeface="OpenSansRegular"/>
              </a:rPr>
            </a:br>
            <a:br>
              <a:rPr lang="en-US" b="0" i="0" dirty="0">
                <a:solidFill>
                  <a:srgbClr val="444444"/>
                </a:solidFill>
                <a:latin typeface="OpenSansRegular"/>
              </a:rPr>
            </a:br>
            <a:br>
              <a:rPr lang="en-US" b="0" i="0" dirty="0">
                <a:solidFill>
                  <a:srgbClr val="444444"/>
                </a:solidFill>
                <a:latin typeface="OpenSansRegular"/>
              </a:rPr>
            </a:br>
            <a:br>
              <a:rPr lang="en-US" b="0" i="0" dirty="0">
                <a:solidFill>
                  <a:srgbClr val="444444"/>
                </a:solidFill>
                <a:latin typeface="OpenSansRegular"/>
              </a:rPr>
            </a:br>
            <a:br>
              <a:rPr lang="en-US" b="0" i="0" dirty="0">
                <a:solidFill>
                  <a:srgbClr val="444444"/>
                </a:solidFill>
                <a:latin typeface="OpenSansRegular"/>
              </a:rPr>
            </a:br>
            <a:br>
              <a:rPr lang="en-US" b="0" i="0" dirty="0">
                <a:solidFill>
                  <a:srgbClr val="444444"/>
                </a:solidFill>
                <a:latin typeface="OpenSansRegular"/>
              </a:rPr>
            </a:br>
            <a:r>
              <a:rPr lang="en-US" b="0" i="0" cap="none" dirty="0">
                <a:solidFill>
                  <a:schemeClr val="tx2"/>
                </a:solidFill>
                <a:latin typeface="Calibri" panose="020F0502020204030204" pitchFamily="34" charset="0"/>
                <a:cs typeface="Calibri" panose="020F0502020204030204" pitchFamily="34" charset="0"/>
              </a:rPr>
              <a:t>Some Conclusions</a:t>
            </a:r>
            <a:endParaRPr lang="en-US" dirty="0">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126A94D-0F8A-DACA-3898-AE66888C371C}"/>
              </a:ext>
            </a:extLst>
          </p:cNvPr>
          <p:cNvSpPr txBox="1"/>
          <p:nvPr/>
        </p:nvSpPr>
        <p:spPr>
          <a:xfrm>
            <a:off x="227012" y="1143000"/>
            <a:ext cx="5679025" cy="5016758"/>
          </a:xfrm>
          <a:prstGeom prst="rect">
            <a:avLst/>
          </a:prstGeom>
          <a:noFill/>
        </p:spPr>
        <p:txBody>
          <a:bodyPr wrap="square">
            <a:spAutoFit/>
          </a:bodyPr>
          <a:lstStyle/>
          <a:p>
            <a:pPr marL="342900" indent="-342900">
              <a:buAutoNum type="arabicPeriod"/>
            </a:pPr>
            <a:endParaRPr lang="en-US" sz="1600" b="1" dirty="0">
              <a:solidFill>
                <a:schemeClr val="tx2"/>
              </a:solidFill>
              <a:latin typeface="Arial Narrow" panose="020B0606020202030204" pitchFamily="34" charset="0"/>
            </a:endParaRPr>
          </a:p>
          <a:p>
            <a:pPr marL="342900" indent="-342900">
              <a:buAutoNum type="arabicPeriod"/>
            </a:pPr>
            <a:endParaRPr lang="en-US" sz="1600" b="1" dirty="0">
              <a:solidFill>
                <a:schemeClr val="tx2"/>
              </a:solidFill>
              <a:latin typeface="Arial Narrow" panose="020B0606020202030204" pitchFamily="34" charset="0"/>
            </a:endParaRPr>
          </a:p>
          <a:p>
            <a:r>
              <a:rPr lang="en-US" sz="1600" b="1" dirty="0">
                <a:solidFill>
                  <a:schemeClr val="tx2"/>
                </a:solidFill>
                <a:latin typeface="Arial Narrow" panose="020B0606020202030204" pitchFamily="34" charset="0"/>
              </a:rPr>
              <a:t>6. Intercultural training critical for success.  Much research on </a:t>
            </a:r>
            <a:r>
              <a:rPr lang="en-US" sz="1600" b="1" dirty="0">
                <a:solidFill>
                  <a:schemeClr val="accent4"/>
                </a:solidFill>
                <a:latin typeface="Arial Narrow" panose="020B0606020202030204" pitchFamily="34" charset="0"/>
              </a:rPr>
              <a:t>empathy</a:t>
            </a:r>
            <a:r>
              <a:rPr lang="en-US" sz="1600" b="1" dirty="0">
                <a:solidFill>
                  <a:schemeClr val="tx2"/>
                </a:solidFill>
                <a:latin typeface="Arial Narrow" panose="020B0606020202030204" pitchFamily="34" charset="0"/>
              </a:rPr>
              <a:t> and </a:t>
            </a:r>
            <a:r>
              <a:rPr lang="en-US" sz="1600" b="1" dirty="0">
                <a:solidFill>
                  <a:schemeClr val="accent4"/>
                </a:solidFill>
                <a:latin typeface="Arial Narrow" panose="020B0606020202030204" pitchFamily="34" charset="0"/>
              </a:rPr>
              <a:t>meta-cognition</a:t>
            </a:r>
            <a:r>
              <a:rPr lang="en-US" sz="1600" b="1" dirty="0">
                <a:solidFill>
                  <a:schemeClr val="tx2"/>
                </a:solidFill>
                <a:latin typeface="Arial Narrow" panose="020B0606020202030204" pitchFamily="34" charset="0"/>
              </a:rPr>
              <a:t> for processing over time.</a:t>
            </a:r>
          </a:p>
          <a:p>
            <a:endParaRPr lang="en-US" sz="1600" b="1" dirty="0">
              <a:solidFill>
                <a:schemeClr val="tx2"/>
              </a:solidFill>
              <a:latin typeface="Arial Narrow" panose="020B0606020202030204" pitchFamily="34" charset="0"/>
            </a:endParaRPr>
          </a:p>
          <a:p>
            <a:endParaRPr lang="en-US" sz="1600" b="1" dirty="0">
              <a:solidFill>
                <a:schemeClr val="tx2"/>
              </a:solidFill>
              <a:latin typeface="Arial Narrow" panose="020B0606020202030204" pitchFamily="34" charset="0"/>
            </a:endParaRPr>
          </a:p>
          <a:p>
            <a:r>
              <a:rPr lang="en-US" sz="1600" b="1" dirty="0">
                <a:solidFill>
                  <a:schemeClr val="tx2"/>
                </a:solidFill>
                <a:latin typeface="Arial Narrow" panose="020B0606020202030204" pitchFamily="34" charset="0"/>
              </a:rPr>
              <a:t>7. This interaction was </a:t>
            </a:r>
            <a:r>
              <a:rPr lang="en-US" sz="1600" b="1" dirty="0">
                <a:solidFill>
                  <a:schemeClr val="accent4"/>
                </a:solidFill>
                <a:latin typeface="Arial Narrow" panose="020B0606020202030204" pitchFamily="34" charset="0"/>
              </a:rPr>
              <a:t>critical during Covid period </a:t>
            </a:r>
            <a:r>
              <a:rPr lang="en-US" sz="1600" b="1" dirty="0">
                <a:solidFill>
                  <a:schemeClr val="tx2"/>
                </a:solidFill>
                <a:latin typeface="Arial Narrow" panose="020B0606020202030204" pitchFamily="34" charset="0"/>
              </a:rPr>
              <a:t>for learners.</a:t>
            </a:r>
          </a:p>
          <a:p>
            <a:endParaRPr lang="en-US" sz="1600" b="1" dirty="0">
              <a:solidFill>
                <a:schemeClr val="tx2"/>
              </a:solidFill>
              <a:latin typeface="Arial Narrow" panose="020B0606020202030204" pitchFamily="34" charset="0"/>
            </a:endParaRPr>
          </a:p>
          <a:p>
            <a:endParaRPr lang="en-US" sz="1600" b="1" dirty="0">
              <a:solidFill>
                <a:schemeClr val="tx2"/>
              </a:solidFill>
              <a:latin typeface="Arial Narrow" panose="020B0606020202030204" pitchFamily="34" charset="0"/>
            </a:endParaRPr>
          </a:p>
          <a:p>
            <a:r>
              <a:rPr lang="en-US" sz="1600" b="1" dirty="0">
                <a:solidFill>
                  <a:schemeClr val="tx2"/>
                </a:solidFill>
                <a:latin typeface="Arial Narrow" panose="020B0606020202030204" pitchFamily="34" charset="0"/>
              </a:rPr>
              <a:t>8. </a:t>
            </a:r>
            <a:r>
              <a:rPr lang="en-US" sz="1600" b="1" dirty="0">
                <a:solidFill>
                  <a:schemeClr val="accent4"/>
                </a:solidFill>
                <a:latin typeface="Arial Narrow" panose="020B0606020202030204" pitchFamily="34" charset="0"/>
              </a:rPr>
              <a:t>Accessible</a:t>
            </a:r>
            <a:r>
              <a:rPr lang="en-US" sz="1600" b="1" dirty="0">
                <a:solidFill>
                  <a:schemeClr val="tx2"/>
                </a:solidFill>
                <a:latin typeface="Arial Narrow" panose="020B0606020202030204" pitchFamily="34" charset="0"/>
              </a:rPr>
              <a:t> for students who can not travel for a variety of reasons and </a:t>
            </a:r>
            <a:r>
              <a:rPr lang="en-US" sz="1600" b="1" dirty="0">
                <a:solidFill>
                  <a:schemeClr val="accent4"/>
                </a:solidFill>
                <a:latin typeface="Arial Narrow" panose="020B0606020202030204" pitchFamily="34" charset="0"/>
              </a:rPr>
              <a:t>affordability.</a:t>
            </a:r>
          </a:p>
          <a:p>
            <a:endParaRPr lang="en-US" sz="1600" b="1" dirty="0">
              <a:solidFill>
                <a:schemeClr val="accent4"/>
              </a:solidFill>
              <a:latin typeface="Arial Narrow" panose="020B0606020202030204" pitchFamily="34" charset="0"/>
            </a:endParaRPr>
          </a:p>
          <a:p>
            <a:endParaRPr lang="en-US" sz="1600" b="1" dirty="0">
              <a:solidFill>
                <a:schemeClr val="tx2"/>
              </a:solidFill>
              <a:latin typeface="Arial Narrow" panose="020B0606020202030204" pitchFamily="34" charset="0"/>
            </a:endParaRPr>
          </a:p>
          <a:p>
            <a:r>
              <a:rPr lang="en-US" sz="1600" b="1" dirty="0">
                <a:solidFill>
                  <a:schemeClr val="tx2"/>
                </a:solidFill>
                <a:latin typeface="Arial Narrow" panose="020B0606020202030204" pitchFamily="34" charset="0"/>
              </a:rPr>
              <a:t>9. Recent research on </a:t>
            </a:r>
            <a:r>
              <a:rPr lang="en-US" sz="1600" b="1" u="sng" dirty="0">
                <a:solidFill>
                  <a:schemeClr val="accent4"/>
                </a:solidFill>
                <a:latin typeface="Arial Narrow" panose="020B0606020202030204" pitchFamily="34" charset="0"/>
              </a:rPr>
              <a:t>well-being</a:t>
            </a:r>
            <a:r>
              <a:rPr lang="en-US" sz="1600" b="1" dirty="0">
                <a:solidFill>
                  <a:schemeClr val="tx2"/>
                </a:solidFill>
                <a:latin typeface="Arial Narrow" panose="020B0606020202030204" pitchFamily="34" charset="0"/>
              </a:rPr>
              <a:t> is showing that these types of virtual exchange inside curriculum increase the KSA’s and feeling of belonging on projects with global peers to produce an increase sense of well-being.</a:t>
            </a:r>
          </a:p>
          <a:p>
            <a:endParaRPr lang="en-US" sz="1600" b="1" dirty="0">
              <a:solidFill>
                <a:schemeClr val="tx2"/>
              </a:solidFill>
              <a:latin typeface="Arial Narrow" panose="020B0606020202030204" pitchFamily="34" charset="0"/>
            </a:endParaRPr>
          </a:p>
          <a:p>
            <a:endParaRPr lang="en-US" sz="1600" b="1" dirty="0">
              <a:solidFill>
                <a:schemeClr val="tx2"/>
              </a:solidFill>
              <a:latin typeface="Arial Narrow" panose="020B0606020202030204" pitchFamily="34" charset="0"/>
            </a:endParaRPr>
          </a:p>
          <a:p>
            <a:r>
              <a:rPr lang="en-US" sz="1600" b="1" dirty="0">
                <a:solidFill>
                  <a:schemeClr val="accent4"/>
                </a:solidFill>
                <a:latin typeface="Arial Narrow" panose="020B0606020202030204" pitchFamily="34" charset="0"/>
              </a:rPr>
              <a:t>**A word on digital neo-colonialism and replicating mistakes.</a:t>
            </a:r>
            <a:endParaRPr lang="en-US" sz="1600" b="1" dirty="0">
              <a:solidFill>
                <a:schemeClr val="accent4"/>
              </a:solidFill>
            </a:endParaRPr>
          </a:p>
        </p:txBody>
      </p:sp>
      <p:pic>
        <p:nvPicPr>
          <p:cNvPr id="9" name="Picture 8">
            <a:extLst>
              <a:ext uri="{FF2B5EF4-FFF2-40B4-BE49-F238E27FC236}">
                <a16:creationId xmlns:a16="http://schemas.microsoft.com/office/drawing/2014/main" id="{0C6135E1-6246-C9C8-D377-827708695521}"/>
              </a:ext>
            </a:extLst>
          </p:cNvPr>
          <p:cNvPicPr>
            <a:picLocks noChangeAspect="1"/>
          </p:cNvPicPr>
          <p:nvPr/>
        </p:nvPicPr>
        <p:blipFill>
          <a:blip r:embed="rId3"/>
          <a:stretch>
            <a:fillRect/>
          </a:stretch>
        </p:blipFill>
        <p:spPr>
          <a:xfrm>
            <a:off x="6704012" y="457200"/>
            <a:ext cx="6858594" cy="6511092"/>
          </a:xfrm>
          <a:prstGeom prst="rect">
            <a:avLst/>
          </a:prstGeom>
        </p:spPr>
      </p:pic>
    </p:spTree>
    <p:extLst>
      <p:ext uri="{BB962C8B-B14F-4D97-AF65-F5344CB8AC3E}">
        <p14:creationId xmlns:p14="http://schemas.microsoft.com/office/powerpoint/2010/main" val="214561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4BB0E-FCE6-1A10-F1CF-A560520F0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25A3F-AD52-1916-0275-DC5239082179}"/>
              </a:ext>
            </a:extLst>
          </p:cNvPr>
          <p:cNvSpPr>
            <a:spLocks noGrp="1"/>
          </p:cNvSpPr>
          <p:nvPr>
            <p:ph type="ctrTitle"/>
          </p:nvPr>
        </p:nvSpPr>
        <p:spPr>
          <a:xfrm>
            <a:off x="746124" y="228600"/>
            <a:ext cx="9753600" cy="2336801"/>
          </a:xfrm>
        </p:spPr>
        <p:txBody>
          <a:bodyPr>
            <a:normAutofit fontScale="90000"/>
          </a:bodyPr>
          <a:lstStyle/>
          <a:p>
            <a:pPr algn="ctr"/>
            <a:br>
              <a:rPr lang="en-US" sz="2800" b="1" cap="none" dirty="0">
                <a:solidFill>
                  <a:schemeClr val="tx2"/>
                </a:solidFill>
                <a:latin typeface="OpenSansSemiBold"/>
              </a:rPr>
            </a:br>
            <a:r>
              <a:rPr kumimoji="0" lang="en-US" b="1" i="0" u="none" strike="noStrike" kern="1200" cap="none" spc="0" normalizeH="0" baseline="0" noProof="0" dirty="0">
                <a:ln>
                  <a:noFill/>
                </a:ln>
                <a:solidFill>
                  <a:srgbClr val="000000"/>
                </a:solidFill>
                <a:effectLst/>
                <a:uLnTx/>
                <a:uFillTx/>
                <a:latin typeface="OpenSansSemiBold"/>
                <a:ea typeface="+mj-ea"/>
                <a:cs typeface="+mj-cs"/>
              </a:rPr>
              <a:t>Intercultural and Global Learning – </a:t>
            </a:r>
            <a:br>
              <a:rPr kumimoji="0" lang="en-US" b="1" i="0" u="none" strike="noStrike" kern="1200" cap="none" spc="0" normalizeH="0" baseline="0" noProof="0" dirty="0">
                <a:ln>
                  <a:noFill/>
                </a:ln>
                <a:solidFill>
                  <a:srgbClr val="000000"/>
                </a:solidFill>
                <a:effectLst/>
                <a:uLnTx/>
                <a:uFillTx/>
                <a:latin typeface="OpenSansSemiBold"/>
                <a:ea typeface="+mj-ea"/>
                <a:cs typeface="+mj-cs"/>
              </a:rPr>
            </a:br>
            <a:r>
              <a:rPr kumimoji="0" lang="en-US" b="1" i="0" u="none" strike="noStrike" kern="1200" cap="none" spc="0" normalizeH="0" baseline="0" noProof="0" dirty="0">
                <a:ln>
                  <a:noFill/>
                </a:ln>
                <a:solidFill>
                  <a:srgbClr val="000000"/>
                </a:solidFill>
                <a:effectLst/>
                <a:uLnTx/>
                <a:uFillTx/>
                <a:latin typeface="OpenSansSemiBold"/>
                <a:ea typeface="+mj-ea"/>
                <a:cs typeface="+mj-cs"/>
              </a:rPr>
              <a:t>Achieving the UN SDGs</a:t>
            </a:r>
            <a:br>
              <a:rPr kumimoji="0" lang="en-US" b="1" i="0" u="none" strike="noStrike" kern="1200" cap="none" spc="0" normalizeH="0" baseline="0" noProof="0" dirty="0">
                <a:ln>
                  <a:noFill/>
                </a:ln>
                <a:solidFill>
                  <a:srgbClr val="000000"/>
                </a:solidFill>
                <a:effectLst/>
                <a:uLnTx/>
                <a:uFillTx/>
                <a:latin typeface="OpenSansSemiBold"/>
                <a:ea typeface="+mj-ea"/>
                <a:cs typeface="+mj-cs"/>
              </a:rPr>
            </a:br>
            <a:r>
              <a:rPr kumimoji="0" lang="en-US" b="1" i="0" u="none" strike="noStrike" kern="1200" cap="none" spc="0" normalizeH="0" baseline="0" noProof="0" dirty="0">
                <a:ln>
                  <a:noFill/>
                </a:ln>
                <a:solidFill>
                  <a:srgbClr val="000000"/>
                </a:solidFill>
                <a:effectLst/>
                <a:uLnTx/>
                <a:uFillTx/>
                <a:latin typeface="OpenSansSemiBold"/>
                <a:ea typeface="+mj-ea"/>
                <a:cs typeface="+mj-cs"/>
              </a:rPr>
              <a:t>Webinar</a:t>
            </a:r>
            <a:br>
              <a:rPr lang="en-US" b="0" i="0" dirty="0">
                <a:solidFill>
                  <a:schemeClr val="tx2"/>
                </a:solidFill>
                <a:latin typeface="OpenSansRegular"/>
              </a:rPr>
            </a:br>
            <a:endParaRPr lang="en-US" b="1" dirty="0">
              <a:solidFill>
                <a:srgbClr val="7030A0"/>
              </a:solidFill>
            </a:endParaRPr>
          </a:p>
        </p:txBody>
      </p:sp>
      <p:sp>
        <p:nvSpPr>
          <p:cNvPr id="3" name="Subtitle 2">
            <a:extLst>
              <a:ext uri="{FF2B5EF4-FFF2-40B4-BE49-F238E27FC236}">
                <a16:creationId xmlns:a16="http://schemas.microsoft.com/office/drawing/2014/main" id="{31EF549E-3591-C94D-AF7C-AF7455453FB8}"/>
              </a:ext>
            </a:extLst>
          </p:cNvPr>
          <p:cNvSpPr>
            <a:spLocks noGrp="1"/>
          </p:cNvSpPr>
          <p:nvPr>
            <p:ph type="subTitle" idx="1"/>
          </p:nvPr>
        </p:nvSpPr>
        <p:spPr>
          <a:xfrm>
            <a:off x="760412" y="2667000"/>
            <a:ext cx="10896600" cy="3505200"/>
          </a:xfrm>
        </p:spPr>
        <p:txBody>
          <a:bodyPr>
            <a:normAutofit lnSpcReduction="10000"/>
          </a:bodyPr>
          <a:lstStyle/>
          <a:p>
            <a:r>
              <a:rPr lang="en-US" b="1" dirty="0">
                <a:solidFill>
                  <a:srgbClr val="7030A0"/>
                </a:solidFill>
                <a:latin typeface="Calibri" panose="020F0502020204030204" pitchFamily="34" charset="0"/>
                <a:cs typeface="Calibri" panose="020F0502020204030204" pitchFamily="34" charset="0"/>
              </a:rPr>
              <a:t>Prof. Elena Douvlou </a:t>
            </a:r>
            <a:r>
              <a:rPr lang="en-US" dirty="0">
                <a:solidFill>
                  <a:schemeClr val="tx2"/>
                </a:solidFill>
                <a:latin typeface="Calibri" panose="020F0502020204030204" pitchFamily="34" charset="0"/>
                <a:cs typeface="Calibri" panose="020F0502020204030204" pitchFamily="34" charset="0"/>
              </a:rPr>
              <a:t>– Associate Professor, Associate Dean, School of Architecture, Faculty of Engineering &amp; Architecture Metropolitan College, Greece (</a:t>
            </a:r>
            <a:r>
              <a:rPr lang="en-US" sz="2000" u="sng"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edouvlou@mitropolitiko.edu.gr</a:t>
            </a:r>
            <a:r>
              <a:rPr lang="en-US" sz="2000" u="sng" dirty="0">
                <a:solidFill>
                  <a:schemeClr val="tx2"/>
                </a:solidFill>
                <a:latin typeface="Calibri" panose="020F0502020204030204" pitchFamily="34" charset="0"/>
                <a:cs typeface="Calibri" panose="020F0502020204030204" pitchFamily="34" charset="0"/>
              </a:rPr>
              <a:t>)</a:t>
            </a:r>
            <a:endParaRPr lang="en-US" dirty="0">
              <a:solidFill>
                <a:schemeClr val="tx2"/>
              </a:solidFill>
              <a:latin typeface="Calibri" panose="020F0502020204030204" pitchFamily="34" charset="0"/>
              <a:cs typeface="Calibri" panose="020F0502020204030204" pitchFamily="34" charset="0"/>
            </a:endParaRPr>
          </a:p>
          <a:p>
            <a:endParaRPr lang="en-US" dirty="0">
              <a:solidFill>
                <a:srgbClr val="444444"/>
              </a:solidFill>
              <a:latin typeface="Calibri" panose="020F0502020204030204" pitchFamily="34" charset="0"/>
              <a:cs typeface="Calibri" panose="020F0502020204030204" pitchFamily="34" charset="0"/>
            </a:endParaRPr>
          </a:p>
          <a:p>
            <a:r>
              <a:rPr lang="en-US" b="1" dirty="0">
                <a:solidFill>
                  <a:srgbClr val="7030A0"/>
                </a:solidFill>
                <a:latin typeface="Calibri" panose="020F0502020204030204" pitchFamily="34" charset="0"/>
                <a:cs typeface="Calibri" panose="020F0502020204030204" pitchFamily="34" charset="0"/>
              </a:rPr>
              <a:t>Prof. Henry Fowler </a:t>
            </a:r>
            <a:r>
              <a:rPr lang="en-US" dirty="0">
                <a:solidFill>
                  <a:srgbClr val="444444"/>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rPr>
              <a:t>Associate Professor, Mathematics/Dine Studies, Faculty, Navajo Technical University, Dine Studies, Navajo Technical University, Navajo Nation (</a:t>
            </a:r>
            <a:r>
              <a:rPr lang="en-US" u="sng" dirty="0">
                <a:solidFill>
                  <a:schemeClr val="tx2"/>
                </a:solidFill>
                <a:latin typeface="Calibri" panose="020F0502020204030204" pitchFamily="34" charset="0"/>
                <a:cs typeface="Calibri" panose="020F0502020204030204" pitchFamily="34" charset="0"/>
              </a:rPr>
              <a:t>hfowler@navajotech.edu</a:t>
            </a:r>
            <a:r>
              <a:rPr lang="en-US" dirty="0">
                <a:solidFill>
                  <a:schemeClr val="tx2"/>
                </a:solidFill>
                <a:latin typeface="Calibri" panose="020F0502020204030204" pitchFamily="34" charset="0"/>
                <a:cs typeface="Calibri" panose="020F0502020204030204" pitchFamily="34" charset="0"/>
              </a:rPr>
              <a:t>)</a:t>
            </a:r>
          </a:p>
          <a:p>
            <a:endParaRPr lang="en-US" dirty="0">
              <a:solidFill>
                <a:srgbClr val="444444"/>
              </a:solidFill>
              <a:latin typeface="Calibri" panose="020F0502020204030204" pitchFamily="34" charset="0"/>
              <a:cs typeface="Calibri" panose="020F0502020204030204" pitchFamily="34" charset="0"/>
            </a:endParaRPr>
          </a:p>
          <a:p>
            <a:r>
              <a:rPr lang="en-US" b="1" dirty="0">
                <a:solidFill>
                  <a:srgbClr val="7030A0"/>
                </a:solidFill>
                <a:latin typeface="Calibri" panose="020F0502020204030204" pitchFamily="34" charset="0"/>
                <a:cs typeface="Calibri" panose="020F0502020204030204" pitchFamily="34" charset="0"/>
              </a:rPr>
              <a:t>Prof. Karima Khalil</a:t>
            </a:r>
            <a:r>
              <a:rPr lang="en-US" b="1" dirty="0">
                <a:solidFill>
                  <a:srgbClr val="444444"/>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rPr>
              <a:t>– Professor, </a:t>
            </a:r>
            <a:r>
              <a:rPr lang="en-US" sz="2000" dirty="0">
                <a:solidFill>
                  <a:schemeClr val="dk1"/>
                </a:solidFill>
                <a:latin typeface="Calibri"/>
                <a:ea typeface="Calibri"/>
                <a:cs typeface="Calibri"/>
                <a:sym typeface="Calibri"/>
              </a:rPr>
              <a:t>Cadi Ayyad University, School of Technology of Essaouira, Morocco </a:t>
            </a:r>
            <a:r>
              <a:rPr lang="en-US" dirty="0">
                <a:solidFill>
                  <a:schemeClr val="tx2"/>
                </a:solidFill>
                <a:latin typeface="Calibri"/>
                <a:ea typeface="Calibri"/>
                <a:cs typeface="Calibri"/>
                <a:sym typeface="Calibri"/>
              </a:rPr>
              <a:t>(ka.</a:t>
            </a:r>
            <a:r>
              <a:rPr lang="en-US" sz="2000" dirty="0">
                <a:solidFill>
                  <a:schemeClr val="tx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khalil@uca.ma</a:t>
            </a:r>
            <a:r>
              <a:rPr lang="en-US" sz="2000" dirty="0">
                <a:solidFill>
                  <a:schemeClr val="tx2"/>
                </a:solidFill>
                <a:latin typeface="Calibri"/>
                <a:ea typeface="Calibri"/>
                <a:cs typeface="Calibri"/>
                <a:sym typeface="Calibri"/>
              </a:rPr>
              <a:t>) </a:t>
            </a:r>
          </a:p>
          <a:p>
            <a:endParaRPr lang="en-US" dirty="0">
              <a:solidFill>
                <a:srgbClr val="444444"/>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
                <a:srgbClr val="545454"/>
              </a:buClr>
              <a:buSzPct val="80000"/>
              <a:buFont typeface="Arial" pitchFamily="34" charset="0"/>
              <a:buNone/>
              <a:tabLst/>
              <a:defRPr/>
            </a:pPr>
            <a:r>
              <a:rPr kumimoji="0" lang="en-US"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Prof. Eduardo Verri Liberado, </a:t>
            </a:r>
            <a:r>
              <a:rPr kumimoji="0" lang="en-US" b="0" i="0" u="none" strike="noStrike" kern="1200" cap="none" spc="0" normalizeH="0" baseline="0" noProof="0" dirty="0">
                <a:ln>
                  <a:noFill/>
                </a:ln>
                <a:solidFill>
                  <a:srgbClr val="444444"/>
                </a:solidFill>
                <a:effectLst/>
                <a:uLnTx/>
                <a:uFillTx/>
                <a:latin typeface="Calibri" panose="020F0502020204030204" pitchFamily="34" charset="0"/>
                <a:cs typeface="Calibri" panose="020F0502020204030204" pitchFamily="34" charset="0"/>
              </a:rPr>
              <a:t>– Assistant Professor, Sao Paulo State University (UNESP), Institute of Science and Technology, Sorocaba, Brazil (</a:t>
            </a:r>
            <a:r>
              <a:rPr lang="en-US" sz="2000" i="0" u="sng" strike="noStrike" cap="none" dirty="0">
                <a:solidFill>
                  <a:schemeClr val="tx2"/>
                </a:solidFill>
                <a:latin typeface="Calibri" panose="020F0502020204030204" pitchFamily="34" charset="0"/>
                <a:ea typeface="Arial"/>
                <a:cs typeface="Calibri" panose="020F0502020204030204" pitchFamily="34" charset="0"/>
                <a:sym typeface="Arial"/>
              </a:rPr>
              <a:t>verri.liberado@unesp.br</a:t>
            </a:r>
            <a:r>
              <a:rPr lang="en-US" sz="2000" i="0" u="none" strike="noStrike" cap="none" dirty="0">
                <a:solidFill>
                  <a:schemeClr val="tx2"/>
                </a:solidFill>
                <a:latin typeface="Calibri" panose="020F0502020204030204" pitchFamily="34" charset="0"/>
                <a:ea typeface="Arial"/>
                <a:cs typeface="Calibri" panose="020F0502020204030204" pitchFamily="34" charset="0"/>
                <a:sym typeface="Arial"/>
              </a:rPr>
              <a:t>)</a:t>
            </a:r>
            <a:endParaRPr kumimoji="0" lang="en-US"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endParaRPr>
          </a:p>
          <a:p>
            <a:endParaRPr lang="en-US" dirty="0">
              <a:solidFill>
                <a:srgbClr val="444444"/>
              </a:solidFill>
              <a:latin typeface="Calibri" panose="020F0502020204030204" pitchFamily="34" charset="0"/>
              <a:cs typeface="Calibri" panose="020F0502020204030204" pitchFamily="34" charset="0"/>
            </a:endParaRPr>
          </a:p>
          <a:p>
            <a:r>
              <a:rPr lang="en-US" b="1" dirty="0">
                <a:solidFill>
                  <a:srgbClr val="7030A0"/>
                </a:solidFill>
                <a:latin typeface="Calibri" panose="020F0502020204030204" pitchFamily="34" charset="0"/>
                <a:cs typeface="Calibri" panose="020F0502020204030204" pitchFamily="34" charset="0"/>
              </a:rPr>
              <a:t>Prof. Kelly Tzoumis </a:t>
            </a:r>
            <a:r>
              <a:rPr lang="en-US" dirty="0">
                <a:solidFill>
                  <a:srgbClr val="444444"/>
                </a:solidFill>
                <a:latin typeface="Calibri" panose="020F0502020204030204" pitchFamily="34" charset="0"/>
                <a:cs typeface="Calibri" panose="020F0502020204030204" pitchFamily="34" charset="0"/>
              </a:rPr>
              <a:t>– Professor, DePaul University, School of Public Service, Chicago, IL USA (</a:t>
            </a:r>
            <a:r>
              <a:rPr lang="en-US" u="sng" dirty="0">
                <a:solidFill>
                  <a:srgbClr val="444444"/>
                </a:solidFill>
                <a:latin typeface="Calibri" panose="020F0502020204030204" pitchFamily="34" charset="0"/>
                <a:cs typeface="Calibri" panose="020F0502020204030204" pitchFamily="34" charset="0"/>
              </a:rPr>
              <a:t>KTzoumis@DePaul.edu</a:t>
            </a:r>
            <a:r>
              <a:rPr lang="en-US" dirty="0">
                <a:solidFill>
                  <a:srgbClr val="444444"/>
                </a:solidFill>
                <a:latin typeface="Calibri" panose="020F0502020204030204" pitchFamily="34" charset="0"/>
                <a:cs typeface="Calibri" panose="020F0502020204030204" pitchFamily="34" charset="0"/>
              </a:rPr>
              <a:t>)</a:t>
            </a:r>
            <a:endParaRPr lang="en-US" dirty="0">
              <a:solidFill>
                <a:srgbClr val="444444"/>
              </a:solidFill>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8786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9D35A-F5BC-173A-6972-9548CC021864}"/>
            </a:ext>
          </a:extLst>
        </p:cNvPr>
        <p:cNvGrpSpPr/>
        <p:nvPr/>
      </p:nvGrpSpPr>
      <p:grpSpPr>
        <a:xfrm>
          <a:off x="0" y="0"/>
          <a:ext cx="0" cy="0"/>
          <a:chOff x="0" y="0"/>
          <a:chExt cx="0" cy="0"/>
        </a:xfrm>
      </p:grpSpPr>
      <p:pic>
        <p:nvPicPr>
          <p:cNvPr id="6" name="Picture 5" descr="A logo of a building&#10;&#10;Description automatically generated">
            <a:extLst>
              <a:ext uri="{FF2B5EF4-FFF2-40B4-BE49-F238E27FC236}">
                <a16:creationId xmlns:a16="http://schemas.microsoft.com/office/drawing/2014/main" id="{63606ABF-49DF-44AF-B4C9-F73C63FF2F47}"/>
              </a:ext>
            </a:extLst>
          </p:cNvPr>
          <p:cNvPicPr>
            <a:picLocks noChangeAspect="1"/>
          </p:cNvPicPr>
          <p:nvPr/>
        </p:nvPicPr>
        <p:blipFill>
          <a:blip r:embed="rId3"/>
          <a:stretch>
            <a:fillRect/>
          </a:stretch>
        </p:blipFill>
        <p:spPr>
          <a:xfrm>
            <a:off x="10337402" y="381000"/>
            <a:ext cx="1438275" cy="666750"/>
          </a:xfrm>
          <a:prstGeom prst="rect">
            <a:avLst/>
          </a:prstGeom>
        </p:spPr>
      </p:pic>
      <p:pic>
        <p:nvPicPr>
          <p:cNvPr id="12" name="Picture 11" descr="Logos from NASPAA including:&#10;&#10;The Global Standard in Public Service Education&#10;&#10;NASPA Logo with light blue images of people avatars from around the world.">
            <a:extLst>
              <a:ext uri="{FF2B5EF4-FFF2-40B4-BE49-F238E27FC236}">
                <a16:creationId xmlns:a16="http://schemas.microsoft.com/office/drawing/2014/main" id="{9F3BEA61-3368-781E-4A0E-3E0F3902F39E}"/>
              </a:ext>
            </a:extLst>
          </p:cNvPr>
          <p:cNvPicPr>
            <a:picLocks noChangeAspect="1"/>
          </p:cNvPicPr>
          <p:nvPr/>
        </p:nvPicPr>
        <p:blipFill rotWithShape="1">
          <a:blip r:embed="rId4"/>
          <a:srcRect t="10118"/>
          <a:stretch/>
        </p:blipFill>
        <p:spPr>
          <a:xfrm>
            <a:off x="11112" y="0"/>
            <a:ext cx="9991211" cy="4953000"/>
          </a:xfrm>
          <a:prstGeom prst="rect">
            <a:avLst/>
          </a:prstGeom>
        </p:spPr>
      </p:pic>
      <p:pic>
        <p:nvPicPr>
          <p:cNvPr id="14" name="Picture 13" descr="Logos from NASPAA including:&#10;&#10; NASPAA's two-fold mission is to ensure excellence in education and training for public service and to promote the ideal of public service.&#10;&#10;">
            <a:extLst>
              <a:ext uri="{FF2B5EF4-FFF2-40B4-BE49-F238E27FC236}">
                <a16:creationId xmlns:a16="http://schemas.microsoft.com/office/drawing/2014/main" id="{EC5E2FE8-E0DA-B90B-445E-28253A4167BC}"/>
              </a:ext>
            </a:extLst>
          </p:cNvPr>
          <p:cNvPicPr>
            <a:picLocks noChangeAspect="1"/>
          </p:cNvPicPr>
          <p:nvPr/>
        </p:nvPicPr>
        <p:blipFill>
          <a:blip r:embed="rId5"/>
          <a:stretch>
            <a:fillRect/>
          </a:stretch>
        </p:blipFill>
        <p:spPr>
          <a:xfrm>
            <a:off x="5599171" y="4724400"/>
            <a:ext cx="6511586" cy="2147889"/>
          </a:xfrm>
          <a:prstGeom prst="rect">
            <a:avLst/>
          </a:prstGeom>
        </p:spPr>
      </p:pic>
      <p:pic>
        <p:nvPicPr>
          <p:cNvPr id="17" name="Picture 16" descr="Address for NASPAA&#10;&#10;NASPAA&#10;1029 Vermont Ave,. NW&#10;Suite 1100&#10;Washington, DC 20005">
            <a:extLst>
              <a:ext uri="{FF2B5EF4-FFF2-40B4-BE49-F238E27FC236}">
                <a16:creationId xmlns:a16="http://schemas.microsoft.com/office/drawing/2014/main" id="{05888B4E-C0E6-5A43-863A-88C4E8BA6E9C}"/>
              </a:ext>
            </a:extLst>
          </p:cNvPr>
          <p:cNvPicPr>
            <a:picLocks noChangeAspect="1"/>
          </p:cNvPicPr>
          <p:nvPr/>
        </p:nvPicPr>
        <p:blipFill>
          <a:blip r:embed="rId6"/>
          <a:stretch>
            <a:fillRect/>
          </a:stretch>
        </p:blipFill>
        <p:spPr>
          <a:xfrm>
            <a:off x="11113" y="5334000"/>
            <a:ext cx="5473700" cy="1329043"/>
          </a:xfrm>
          <a:prstGeom prst="rect">
            <a:avLst/>
          </a:prstGeom>
        </p:spPr>
      </p:pic>
    </p:spTree>
    <p:extLst>
      <p:ext uri="{BB962C8B-B14F-4D97-AF65-F5344CB8AC3E}">
        <p14:creationId xmlns:p14="http://schemas.microsoft.com/office/powerpoint/2010/main" val="263896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6D5EAE-9A42-42BE-B847-263EDB841FD7}"/>
              </a:ext>
            </a:extLst>
          </p:cNvPr>
          <p:cNvSpPr txBox="1"/>
          <p:nvPr/>
        </p:nvSpPr>
        <p:spPr>
          <a:xfrm>
            <a:off x="919246" y="1219200"/>
            <a:ext cx="10356766" cy="51398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entury Gothic"/>
                <a:ea typeface="+mn-ea"/>
                <a:cs typeface="+mn-cs"/>
              </a:rPr>
              <a:t>Global Learning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7030A0"/>
              </a:solidFill>
              <a:latin typeface="Century Gothic"/>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400" b="1" dirty="0">
                <a:solidFill>
                  <a:schemeClr val="tx2"/>
                </a:solidFill>
                <a:latin typeface="Century Gothic"/>
              </a:rPr>
              <a:t>Take courses on international and comparative studies of countries.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schemeClr val="tx2"/>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chemeClr val="tx2"/>
                </a:solidFill>
                <a:effectLst/>
                <a:uLnTx/>
                <a:uFillTx/>
                <a:latin typeface="Century Gothic"/>
                <a:ea typeface="+mn-ea"/>
                <a:cs typeface="+mn-cs"/>
              </a:rPr>
              <a:t>Study </a:t>
            </a:r>
            <a:r>
              <a:rPr lang="en-US" sz="2400" b="1" dirty="0">
                <a:solidFill>
                  <a:schemeClr val="tx2"/>
                </a:solidFill>
                <a:latin typeface="Century Gothic"/>
              </a:rPr>
              <a:t>a</a:t>
            </a:r>
            <a:r>
              <a:rPr kumimoji="0" lang="en-US" sz="2400" b="1" i="0" u="none" strike="noStrike" kern="1200" cap="none" spc="0" normalizeH="0" baseline="0" noProof="0" dirty="0">
                <a:ln>
                  <a:noFill/>
                </a:ln>
                <a:solidFill>
                  <a:schemeClr val="tx2"/>
                </a:solidFill>
                <a:effectLst/>
                <a:uLnTx/>
                <a:uFillTx/>
                <a:latin typeface="Century Gothic"/>
                <a:ea typeface="+mn-ea"/>
                <a:cs typeface="+mn-cs"/>
              </a:rPr>
              <a:t>broad </a:t>
            </a:r>
            <a:r>
              <a:rPr lang="en-US" sz="2400" b="1" dirty="0">
                <a:solidFill>
                  <a:schemeClr val="tx2"/>
                </a:solidFill>
                <a:latin typeface="Century Gothic"/>
              </a:rPr>
              <a:t>Trips.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400" b="1" dirty="0">
              <a:solidFill>
                <a:schemeClr val="tx2"/>
              </a:solidFill>
              <a:latin typeface="Century Gothic"/>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chemeClr val="tx2"/>
                </a:solidFill>
                <a:effectLst/>
                <a:uLnTx/>
                <a:uFillTx/>
                <a:latin typeface="Century Gothic"/>
                <a:ea typeface="+mn-ea"/>
                <a:cs typeface="+mn-cs"/>
              </a:rPr>
              <a:t>Internships, exchanges a</a:t>
            </a:r>
            <a:r>
              <a:rPr lang="en-US" sz="2400" b="1" dirty="0">
                <a:solidFill>
                  <a:schemeClr val="tx2"/>
                </a:solidFill>
                <a:latin typeface="Century Gothic"/>
              </a:rPr>
              <a:t>broad, ERASMUS+.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400" b="1" dirty="0">
              <a:solidFill>
                <a:schemeClr val="tx2"/>
              </a:solidFill>
              <a:latin typeface="Century Gothic"/>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chemeClr val="tx2"/>
                </a:solidFill>
                <a:effectLst/>
                <a:uLnTx/>
                <a:uFillTx/>
                <a:latin typeface="Century Gothic"/>
                <a:ea typeface="+mn-ea"/>
                <a:cs typeface="+mn-cs"/>
              </a:rPr>
              <a:t>Fulbright, Boren, and other immersion experiences.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srgbClr val="7030A0"/>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400" b="1" i="1" u="sng" dirty="0">
                <a:solidFill>
                  <a:srgbClr val="0070C0"/>
                </a:solidFill>
                <a:latin typeface="Century Gothic"/>
              </a:rPr>
              <a:t>Virtual Exchanges</a:t>
            </a:r>
            <a:r>
              <a:rPr lang="en-US" sz="2400" b="1" u="sng" dirty="0">
                <a:solidFill>
                  <a:srgbClr val="0070C0"/>
                </a:solidFill>
                <a:latin typeface="Century Gothic"/>
              </a:rPr>
              <a:t> </a:t>
            </a:r>
            <a:r>
              <a:rPr lang="en-US" sz="2400" b="1" dirty="0">
                <a:solidFill>
                  <a:srgbClr val="0070C0"/>
                </a:solidFill>
                <a:latin typeface="Century Gothic"/>
              </a:rPr>
              <a:t>(VE) or known as Collaborative Online International Learning (COIL) or Global Learning Experience (GLE).</a:t>
            </a:r>
            <a:endParaRPr kumimoji="0" lang="en-US" sz="2400" b="1" i="0" u="none" strike="noStrike" kern="1200" cap="none" spc="0" normalizeH="0" baseline="0" noProof="0" dirty="0">
              <a:ln>
                <a:noFill/>
              </a:ln>
              <a:solidFill>
                <a:srgbClr val="0070C0"/>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8BE4E191-158A-4223-8299-DA93D02A31CD}"/>
              </a:ext>
            </a:extLst>
          </p:cNvPr>
          <p:cNvSpPr txBox="1">
            <a:spLocks/>
          </p:cNvSpPr>
          <p:nvPr/>
        </p:nvSpPr>
        <p:spPr>
          <a:xfrm>
            <a:off x="74612" y="43260"/>
            <a:ext cx="9753600" cy="6754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all" spc="0" normalizeH="0" baseline="0" noProof="0" dirty="0">
              <a:ln>
                <a:noFill/>
              </a:ln>
              <a:solidFill>
                <a:srgbClr val="545454">
                  <a:lumMod val="50000"/>
                </a:srgbClr>
              </a:solidFill>
              <a:effectLst/>
              <a:uLnTx/>
              <a:uFillTx/>
              <a:latin typeface="Century Gothic"/>
              <a:ea typeface="+mj-ea"/>
              <a:cs typeface="+mj-cs"/>
            </a:endParaRPr>
          </a:p>
        </p:txBody>
      </p:sp>
      <p:pic>
        <p:nvPicPr>
          <p:cNvPr id="2" name="Picture 1">
            <a:extLst>
              <a:ext uri="{FF2B5EF4-FFF2-40B4-BE49-F238E27FC236}">
                <a16:creationId xmlns:a16="http://schemas.microsoft.com/office/drawing/2014/main" id="{AC42942C-F898-66A8-9F33-755F0601CE4C}"/>
              </a:ext>
            </a:extLst>
          </p:cNvPr>
          <p:cNvPicPr>
            <a:picLocks noChangeAspect="1"/>
          </p:cNvPicPr>
          <p:nvPr/>
        </p:nvPicPr>
        <p:blipFill>
          <a:blip r:embed="rId3"/>
          <a:stretch>
            <a:fillRect/>
          </a:stretch>
        </p:blipFill>
        <p:spPr>
          <a:xfrm>
            <a:off x="227012" y="5486400"/>
            <a:ext cx="554784" cy="518205"/>
          </a:xfrm>
          <a:prstGeom prst="rect">
            <a:avLst/>
          </a:prstGeom>
        </p:spPr>
      </p:pic>
      <p:sp>
        <p:nvSpPr>
          <p:cNvPr id="4" name="TextBox 3">
            <a:extLst>
              <a:ext uri="{FF2B5EF4-FFF2-40B4-BE49-F238E27FC236}">
                <a16:creationId xmlns:a16="http://schemas.microsoft.com/office/drawing/2014/main" id="{1256A163-BB6C-71D3-E265-8063601B8277}"/>
              </a:ext>
            </a:extLst>
          </p:cNvPr>
          <p:cNvSpPr txBox="1"/>
          <p:nvPr/>
        </p:nvSpPr>
        <p:spPr>
          <a:xfrm>
            <a:off x="1903412" y="265093"/>
            <a:ext cx="57912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070C0"/>
                </a:solidFill>
                <a:effectLst/>
                <a:uLnTx/>
                <a:uFillTx/>
                <a:latin typeface="Century Gothic"/>
                <a:ea typeface="+mn-ea"/>
                <a:cs typeface="+mn-cs"/>
              </a:rPr>
              <a:t>Why</a:t>
            </a:r>
            <a:r>
              <a:rPr kumimoji="0" lang="en-US" sz="2800" b="1" i="0" u="none" strike="noStrike" kern="1200" cap="none" spc="0" normalizeH="0" baseline="0" noProof="0" dirty="0">
                <a:ln>
                  <a:noFill/>
                </a:ln>
                <a:solidFill>
                  <a:srgbClr val="0070C0"/>
                </a:solidFill>
                <a:effectLst/>
                <a:uLnTx/>
                <a:uFillTx/>
                <a:latin typeface="Century Gothic"/>
                <a:ea typeface="+mn-ea"/>
                <a:cs typeface="+mn-cs"/>
              </a:rPr>
              <a:t> Global  Learning Experiences for our Students? </a:t>
            </a:r>
          </a:p>
        </p:txBody>
      </p:sp>
    </p:spTree>
    <p:extLst>
      <p:ext uri="{BB962C8B-B14F-4D97-AF65-F5344CB8AC3E}">
        <p14:creationId xmlns:p14="http://schemas.microsoft.com/office/powerpoint/2010/main" val="195615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42FF-D68A-E082-EB44-DAA5710380FE}"/>
              </a:ext>
            </a:extLst>
          </p:cNvPr>
          <p:cNvSpPr>
            <a:spLocks noGrp="1"/>
          </p:cNvSpPr>
          <p:nvPr>
            <p:ph type="title"/>
          </p:nvPr>
        </p:nvSpPr>
        <p:spPr>
          <a:xfrm>
            <a:off x="1217614" y="274638"/>
            <a:ext cx="9753600" cy="639762"/>
          </a:xfrm>
        </p:spPr>
        <p:txBody>
          <a:bodyPr>
            <a:normAutofit/>
          </a:bodyPr>
          <a:lstStyle/>
          <a:p>
            <a:r>
              <a:rPr lang="en-US" sz="3200" b="1" cap="none" dirty="0">
                <a:solidFill>
                  <a:schemeClr val="accent1">
                    <a:lumMod val="50000"/>
                  </a:schemeClr>
                </a:solidFill>
                <a:latin typeface="Arial" panose="020B0604020202020204" pitchFamily="34" charset="0"/>
                <a:cs typeface="Arial" panose="020B0604020202020204" pitchFamily="34" charset="0"/>
              </a:rPr>
              <a:t>Some Definitions (VE, COIL, GLE)</a:t>
            </a:r>
          </a:p>
        </p:txBody>
      </p:sp>
      <p:sp>
        <p:nvSpPr>
          <p:cNvPr id="3" name="Content Placeholder 2">
            <a:extLst>
              <a:ext uri="{FF2B5EF4-FFF2-40B4-BE49-F238E27FC236}">
                <a16:creationId xmlns:a16="http://schemas.microsoft.com/office/drawing/2014/main" id="{E0B016C6-91BD-D62C-9DBE-1D1CE85BA241}"/>
              </a:ext>
            </a:extLst>
          </p:cNvPr>
          <p:cNvSpPr>
            <a:spLocks noGrp="1"/>
          </p:cNvSpPr>
          <p:nvPr>
            <p:ph idx="1"/>
          </p:nvPr>
        </p:nvSpPr>
        <p:spPr>
          <a:xfrm>
            <a:off x="1217614" y="1828800"/>
            <a:ext cx="10667998" cy="4343400"/>
          </a:xfrm>
        </p:spPr>
        <p:txBody>
          <a:bodyPr>
            <a:normAutofit/>
          </a:bodyPr>
          <a:lstStyle/>
          <a:p>
            <a:pPr marL="45720" indent="0">
              <a:buNone/>
            </a:pPr>
            <a:r>
              <a:rPr lang="en-US" b="1" i="0" dirty="0">
                <a:solidFill>
                  <a:srgbClr val="0070C0"/>
                </a:solidFill>
                <a:effectLst/>
                <a:latin typeface="Lato" panose="020F0502020204030203" pitchFamily="34" charset="0"/>
              </a:rPr>
              <a:t>VE- Virtual Exchange </a:t>
            </a:r>
            <a:r>
              <a:rPr lang="en-US" b="0" i="0" dirty="0">
                <a:solidFill>
                  <a:srgbClr val="212529"/>
                </a:solidFill>
                <a:effectLst/>
                <a:latin typeface="Lato" panose="020F0502020204030203" pitchFamily="34" charset="0"/>
              </a:rPr>
              <a:t>use of technology to bring students together while remaining at their home institutions.</a:t>
            </a:r>
          </a:p>
          <a:p>
            <a:pPr marL="45720" indent="0">
              <a:buNone/>
            </a:pPr>
            <a:r>
              <a:rPr lang="en-US" b="1" i="0" dirty="0">
                <a:solidFill>
                  <a:srgbClr val="0070C0"/>
                </a:solidFill>
                <a:effectLst/>
                <a:latin typeface="Lato" panose="020F0502020204030203" pitchFamily="34" charset="0"/>
              </a:rPr>
              <a:t>COIL –Collaborative Online International Learning</a:t>
            </a:r>
          </a:p>
          <a:p>
            <a:pPr marL="45720" indent="0">
              <a:buNone/>
            </a:pPr>
            <a:r>
              <a:rPr lang="en-US" b="0" i="0" dirty="0">
                <a:solidFill>
                  <a:srgbClr val="212529"/>
                </a:solidFill>
                <a:effectLst/>
                <a:latin typeface="Lato" panose="020F0502020204030203" pitchFamily="34" charset="0"/>
              </a:rPr>
              <a:t>-SUNY faculty innovators who were each exploring ways to bring international students into their classrooms using technology. </a:t>
            </a:r>
          </a:p>
          <a:p>
            <a:pPr marL="45720" indent="0">
              <a:buNone/>
            </a:pPr>
            <a:r>
              <a:rPr lang="en-US" b="1" dirty="0">
                <a:solidFill>
                  <a:srgbClr val="0070C0"/>
                </a:solidFill>
                <a:latin typeface="Lato" panose="020F0502020204030203" pitchFamily="34" charset="0"/>
              </a:rPr>
              <a:t>GLE - Global Learning Experience </a:t>
            </a:r>
            <a:r>
              <a:rPr lang="en-US" dirty="0">
                <a:solidFill>
                  <a:srgbClr val="212529"/>
                </a:solidFill>
                <a:latin typeface="Lato" panose="020F0502020204030203" pitchFamily="34" charset="0"/>
              </a:rPr>
              <a:t>– Bringing students together for meaningful global collaborations inside of courses using a variety of tools.  Importance of  building relationships between the global faculty members for continued delivery of courses and experiences for the learner.</a:t>
            </a:r>
          </a:p>
        </p:txBody>
      </p:sp>
    </p:spTree>
    <p:extLst>
      <p:ext uri="{BB962C8B-B14F-4D97-AF65-F5344CB8AC3E}">
        <p14:creationId xmlns:p14="http://schemas.microsoft.com/office/powerpoint/2010/main" val="31060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24B9-0772-ACA1-E0CB-5AEBA8672891}"/>
              </a:ext>
            </a:extLst>
          </p:cNvPr>
          <p:cNvSpPr>
            <a:spLocks noGrp="1"/>
          </p:cNvSpPr>
          <p:nvPr>
            <p:ph type="title"/>
          </p:nvPr>
        </p:nvSpPr>
        <p:spPr>
          <a:xfrm>
            <a:off x="1217614" y="228600"/>
            <a:ext cx="9753600" cy="563562"/>
          </a:xfrm>
        </p:spPr>
        <p:txBody>
          <a:bodyPr/>
          <a:lstStyle/>
          <a:p>
            <a:r>
              <a:rPr lang="en-US" sz="2200" b="1" cap="none" dirty="0">
                <a:solidFill>
                  <a:srgbClr val="0070C0"/>
                </a:solidFill>
                <a:latin typeface="Arial" panose="020B0604020202020204" pitchFamily="34" charset="0"/>
                <a:ea typeface="+mn-ea"/>
                <a:cs typeface="Arial" panose="020B0604020202020204" pitchFamily="34" charset="0"/>
              </a:rPr>
              <a:t>Global Learning using Virtual Exchanges </a:t>
            </a:r>
            <a:r>
              <a:rPr kumimoji="0" lang="en-US" sz="2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lang="en-US" dirty="0">
              <a:solidFill>
                <a:srgbClr val="0070C0"/>
              </a:solidFill>
            </a:endParaRPr>
          </a:p>
        </p:txBody>
      </p:sp>
      <p:sp>
        <p:nvSpPr>
          <p:cNvPr id="3" name="Content Placeholder 2">
            <a:extLst>
              <a:ext uri="{FF2B5EF4-FFF2-40B4-BE49-F238E27FC236}">
                <a16:creationId xmlns:a16="http://schemas.microsoft.com/office/drawing/2014/main" id="{093B1CA5-785D-8D86-1F79-B25BBA80B771}"/>
              </a:ext>
            </a:extLst>
          </p:cNvPr>
          <p:cNvSpPr>
            <a:spLocks noGrp="1"/>
          </p:cNvSpPr>
          <p:nvPr>
            <p:ph idx="1"/>
          </p:nvPr>
        </p:nvSpPr>
        <p:spPr>
          <a:xfrm>
            <a:off x="685798" y="1447800"/>
            <a:ext cx="6780213" cy="5086242"/>
          </a:xfrm>
        </p:spPr>
        <p:txBody>
          <a:bodyPr>
            <a:normAutofit/>
          </a:bodyPr>
          <a:lstStyle/>
          <a:p>
            <a:pPr algn="l"/>
            <a:r>
              <a:rPr lang="en-US" sz="2000" b="1" i="0" dirty="0">
                <a:solidFill>
                  <a:schemeClr val="tx2"/>
                </a:solidFill>
                <a:effectLst/>
                <a:latin typeface="Arial" panose="020B0604020202020204" pitchFamily="34" charset="0"/>
                <a:cs typeface="Arial" panose="020B0604020202020204" pitchFamily="34" charset="0"/>
              </a:rPr>
              <a:t>connects students and professors in different countries </a:t>
            </a:r>
            <a:r>
              <a:rPr lang="en-US" sz="2000" b="0" i="0" dirty="0">
                <a:solidFill>
                  <a:srgbClr val="333333"/>
                </a:solidFill>
                <a:effectLst/>
                <a:latin typeface="Arial" panose="020B0604020202020204" pitchFamily="34" charset="0"/>
                <a:cs typeface="Arial" panose="020B0604020202020204" pitchFamily="34" charset="0"/>
              </a:rPr>
              <a:t>for collaborative projects and discussions as part of their coursework. </a:t>
            </a:r>
          </a:p>
          <a:p>
            <a:pPr algn="l"/>
            <a:r>
              <a:rPr lang="en-US" sz="2000" b="1" i="0" dirty="0">
                <a:solidFill>
                  <a:schemeClr val="tx2"/>
                </a:solidFill>
                <a:effectLst/>
                <a:latin typeface="Arial" panose="020B0604020202020204" pitchFamily="34" charset="0"/>
                <a:cs typeface="Arial" panose="020B0604020202020204" pitchFamily="34" charset="0"/>
              </a:rPr>
              <a:t>provide meaningful, significant opportunities for global experiences built into programs of study.</a:t>
            </a:r>
          </a:p>
          <a:p>
            <a:pPr algn="l"/>
            <a:r>
              <a:rPr lang="en-US" sz="2000" b="1" i="0" dirty="0">
                <a:solidFill>
                  <a:schemeClr val="tx2"/>
                </a:solidFill>
                <a:effectLst/>
                <a:latin typeface="Arial" panose="020B0604020202020204" pitchFamily="34" charset="0"/>
                <a:cs typeface="Arial" panose="020B0604020202020204" pitchFamily="34" charset="0"/>
              </a:rPr>
              <a:t>enhances intercultural </a:t>
            </a:r>
            <a:r>
              <a:rPr lang="en-US" sz="2000" b="0" i="0" dirty="0">
                <a:solidFill>
                  <a:srgbClr val="333333"/>
                </a:solidFill>
                <a:effectLst/>
                <a:latin typeface="Arial" panose="020B0604020202020204" pitchFamily="34" charset="0"/>
                <a:cs typeface="Arial" panose="020B0604020202020204" pitchFamily="34" charset="0"/>
              </a:rPr>
              <a:t>interaction through proven approaches to meaningful online and virtual engagement, while providing universities with a cost-effective way to ensure that their students are globally engaged. </a:t>
            </a:r>
          </a:p>
          <a:p>
            <a:pPr algn="l"/>
            <a:r>
              <a:rPr lang="en-US" sz="2000" b="1" i="0" dirty="0">
                <a:solidFill>
                  <a:srgbClr val="333333"/>
                </a:solidFill>
                <a:effectLst/>
                <a:latin typeface="Arial" panose="020B0604020202020204" pitchFamily="34" charset="0"/>
                <a:cs typeface="Arial" panose="020B0604020202020204" pitchFamily="34" charset="0"/>
              </a:rPr>
              <a:t>empowering</a:t>
            </a:r>
            <a:r>
              <a:rPr lang="en-US" sz="2000" b="0" i="0" dirty="0">
                <a:solidFill>
                  <a:srgbClr val="333333"/>
                </a:solidFill>
                <a:effectLst/>
                <a:latin typeface="Arial" panose="020B0604020202020204" pitchFamily="34" charset="0"/>
                <a:cs typeface="Arial" panose="020B0604020202020204" pitchFamily="34" charset="0"/>
              </a:rPr>
              <a:t> professors, students, programs and institutions to embrace </a:t>
            </a:r>
            <a:r>
              <a:rPr lang="en-US" sz="2000" b="1" i="0" dirty="0">
                <a:solidFill>
                  <a:srgbClr val="333333"/>
                </a:solidFill>
                <a:effectLst/>
                <a:latin typeface="Arial" panose="020B0604020202020204" pitchFamily="34" charset="0"/>
                <a:cs typeface="Arial" panose="020B0604020202020204" pitchFamily="34" charset="0"/>
              </a:rPr>
              <a:t>diversity through inclusive teaching </a:t>
            </a:r>
            <a:r>
              <a:rPr lang="en-US" sz="2000" b="0" i="0" dirty="0">
                <a:solidFill>
                  <a:srgbClr val="333333"/>
                </a:solidFill>
                <a:effectLst/>
                <a:latin typeface="Arial" panose="020B0604020202020204" pitchFamily="34" charset="0"/>
                <a:cs typeface="Arial" panose="020B0604020202020204" pitchFamily="34" charset="0"/>
              </a:rPr>
              <a:t>and </a:t>
            </a:r>
            <a:r>
              <a:rPr lang="en-US" sz="2000" b="1" i="0" dirty="0">
                <a:solidFill>
                  <a:srgbClr val="333333"/>
                </a:solidFill>
                <a:effectLst/>
                <a:latin typeface="Arial" panose="020B0604020202020204" pitchFamily="34" charset="0"/>
                <a:cs typeface="Arial" panose="020B0604020202020204" pitchFamily="34" charset="0"/>
              </a:rPr>
              <a:t>learning focused on equity and diversity </a:t>
            </a:r>
            <a:r>
              <a:rPr lang="en-US" sz="2000" b="0" i="0" dirty="0">
                <a:solidFill>
                  <a:srgbClr val="333333"/>
                </a:solidFill>
                <a:effectLst/>
                <a:latin typeface="Arial" panose="020B0604020202020204" pitchFamily="34" charset="0"/>
                <a:cs typeface="Arial" panose="020B0604020202020204" pitchFamily="34" charset="0"/>
              </a:rPr>
              <a:t>in culture, race and ethnicity, gender</a:t>
            </a:r>
            <a:r>
              <a:rPr lang="en-US" sz="2000" dirty="0">
                <a:solidFill>
                  <a:srgbClr val="333333"/>
                </a:solidFill>
                <a:latin typeface="Arial" panose="020B0604020202020204" pitchFamily="34" charset="0"/>
                <a:cs typeface="Arial" panose="020B0604020202020204" pitchFamily="34" charset="0"/>
              </a:rPr>
              <a:t> identification,</a:t>
            </a:r>
            <a:r>
              <a:rPr lang="en-US" sz="2000" b="0" i="0" dirty="0">
                <a:solidFill>
                  <a:srgbClr val="333333"/>
                </a:solidFill>
                <a:effectLst/>
                <a:latin typeface="Arial" panose="020B0604020202020204" pitchFamily="34" charset="0"/>
                <a:cs typeface="Arial" panose="020B0604020202020204" pitchFamily="34" charset="0"/>
              </a:rPr>
              <a:t> socioeconomics and accessibility.</a:t>
            </a:r>
          </a:p>
          <a:p>
            <a:pPr marL="45720" indent="0">
              <a:buNone/>
            </a:pPr>
            <a:endParaRPr lang="en-US" dirty="0"/>
          </a:p>
        </p:txBody>
      </p:sp>
      <p:sp>
        <p:nvSpPr>
          <p:cNvPr id="4" name="Rectangle: Rounded Corners 3" descr="Learning Outcome&#10;&#10;To collaborate for solving problems using intercultural l competences designed for praxis as a Global Citizen.">
            <a:extLst>
              <a:ext uri="{FF2B5EF4-FFF2-40B4-BE49-F238E27FC236}">
                <a16:creationId xmlns:a16="http://schemas.microsoft.com/office/drawing/2014/main" id="{3CA9B30A-8599-2BB0-42E6-31E831C0D94D}"/>
              </a:ext>
            </a:extLst>
          </p:cNvPr>
          <p:cNvSpPr/>
          <p:nvPr/>
        </p:nvSpPr>
        <p:spPr>
          <a:xfrm>
            <a:off x="7770812" y="2568520"/>
            <a:ext cx="3810000" cy="329888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solidFill>
                  <a:srgbClr val="FFFF00"/>
                </a:solidFill>
              </a:rPr>
              <a:t>Learning Outcome </a:t>
            </a:r>
          </a:p>
          <a:p>
            <a:pPr algn="ctr"/>
            <a:endParaRPr lang="en-US" sz="2400" b="1" dirty="0"/>
          </a:p>
          <a:p>
            <a:pPr algn="ctr"/>
            <a:r>
              <a:rPr lang="en-US" sz="2400" b="1" dirty="0"/>
              <a:t>-to collaborate for solving problems using intercultural competencies designed for praxis as a Global Citizen.</a:t>
            </a:r>
          </a:p>
        </p:txBody>
      </p:sp>
    </p:spTree>
    <p:extLst>
      <p:ext uri="{BB962C8B-B14F-4D97-AF65-F5344CB8AC3E}">
        <p14:creationId xmlns:p14="http://schemas.microsoft.com/office/powerpoint/2010/main" val="236314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rld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World  presentation (widescreen).potx" id="{6FD2C32E-565A-4F51-8C38-826F1B24AA7D}" vid="{06379D18-BA11-4F05-84DF-EB681B68D4FA}"/>
    </a:ext>
  </a:extLst>
</a:theme>
</file>

<file path=ppt/theme/theme2.xml><?xml version="1.0" encoding="utf-8"?>
<a:theme xmlns:a="http://schemas.openxmlformats.org/drawingml/2006/main" name="2_Office Theme">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Timeline_WAC_LH - v2" id="{C490F22C-BCE6-4049-96E9-DC11EF4DCC46}" vid="{AA5619E9-B2EB-4B47-8E48-7B1F4A347B9C}"/>
    </a:ext>
  </a:ext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World  presentation (widescreen)</Template>
  <TotalTime>18932</TotalTime>
  <Words>4576</Words>
  <Application>Microsoft Office PowerPoint</Application>
  <PresentationFormat>Custom</PresentationFormat>
  <Paragraphs>707</Paragraphs>
  <Slides>63</Slides>
  <Notes>60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63</vt:i4>
      </vt:variant>
    </vt:vector>
  </HeadingPairs>
  <TitlesOfParts>
    <vt:vector size="80" baseType="lpstr">
      <vt:lpstr>Aharoni</vt:lpstr>
      <vt:lpstr>Arial</vt:lpstr>
      <vt:lpstr>Arial Black</vt:lpstr>
      <vt:lpstr>Arial MT</vt:lpstr>
      <vt:lpstr>Arial Narrow</vt:lpstr>
      <vt:lpstr>Avenir Next LT Pro Light</vt:lpstr>
      <vt:lpstr>Calibri</vt:lpstr>
      <vt:lpstr>Century Gothic</vt:lpstr>
      <vt:lpstr>inherit</vt:lpstr>
      <vt:lpstr>Lato</vt:lpstr>
      <vt:lpstr>OpenSansRegular</vt:lpstr>
      <vt:lpstr>OpenSansSemiBold</vt:lpstr>
      <vt:lpstr>Roboto</vt:lpstr>
      <vt:lpstr>Speak Pro</vt:lpstr>
      <vt:lpstr>Times New Roman</vt:lpstr>
      <vt:lpstr>World Presentation 16x9</vt:lpstr>
      <vt:lpstr>2_Office Theme</vt:lpstr>
      <vt:lpstr>PowerPoint Presentation</vt:lpstr>
      <vt:lpstr>PowerPoint Presentation</vt:lpstr>
      <vt:lpstr> Intercultural and Global Learning –  Achieving the UN SDGs Webinar </vt:lpstr>
      <vt:lpstr> </vt:lpstr>
      <vt:lpstr>PowerPoint Presentation</vt:lpstr>
      <vt:lpstr>PowerPoint Presentation</vt:lpstr>
      <vt:lpstr>PowerPoint Presentation</vt:lpstr>
      <vt:lpstr>Some Definitions (VE, COIL, GLE)</vt:lpstr>
      <vt:lpstr>Global Learning using Virtual Exchanges  </vt:lpstr>
      <vt:lpstr>PowerPoint Presentation</vt:lpstr>
      <vt:lpstr>PowerPoint Presentation</vt:lpstr>
      <vt:lpstr>PowerPoint Presentation</vt:lpstr>
      <vt:lpstr>Best Practices For Global Learning</vt:lpstr>
      <vt:lpstr>How to Connect to a Faculty Partner for a Global Learning Experience?</vt:lpstr>
      <vt:lpstr>PowerPoint Presentation</vt:lpstr>
      <vt:lpstr>PowerPoint Presentation</vt:lpstr>
      <vt:lpstr>  Depaul Global Learning Experience (GLE)</vt:lpstr>
      <vt:lpstr>PowerPoint Presentation</vt:lpstr>
      <vt:lpstr>Intercultural competence</vt:lpstr>
      <vt:lpstr>Intercultural Training and Self-Awareness  Before the global exchange</vt:lpstr>
      <vt:lpstr>PowerPoint Presentation</vt:lpstr>
      <vt:lpstr>Global Learning about Sustainability and the Role of Environmental Worldviews  </vt:lpstr>
      <vt:lpstr>PowerPoint Presentation</vt:lpstr>
      <vt:lpstr>PowerPoint Presentation</vt:lpstr>
      <vt:lpstr>PowerPoint Presentation</vt:lpstr>
      <vt:lpstr>New Ecological Paradigm (NEP)</vt:lpstr>
      <vt:lpstr>PowerPoint Presentation</vt:lpstr>
      <vt:lpstr>Results on Worldviews for Student Meeting 2</vt:lpstr>
      <vt:lpstr>Learning About Each Other</vt:lpstr>
      <vt:lpstr>PowerPoint Presentation</vt:lpstr>
      <vt:lpstr>PowerPoint Presentation</vt:lpstr>
      <vt:lpstr>Global Learning about Sustainability and the Role of Environmental Worldviews  </vt:lpstr>
      <vt:lpstr>PowerPoint Presentation</vt:lpstr>
      <vt:lpstr>Environmental Worldviews in Morocco </vt:lpstr>
      <vt:lpstr>Understanding Environmental Worldviews (EW)</vt:lpstr>
      <vt:lpstr>Understanding Environmental Worldviews (EW)</vt:lpstr>
      <vt:lpstr>Understanding Environmental Worldviews (EW)</vt:lpstr>
      <vt:lpstr>Findings on Environmental Worldviews (EW)</vt:lpstr>
      <vt:lpstr> </vt:lpstr>
      <vt:lpstr>Preparing the Global Citizen for Multidisciplinary Decision-making Using Role-playing Games on Environmental Sustainability in Virtual Exchanges </vt:lpstr>
      <vt:lpstr> </vt:lpstr>
      <vt:lpstr> </vt:lpstr>
      <vt:lpstr>PowerPoint Presentation</vt:lpstr>
      <vt:lpstr>Example Application of Virtual Exchange Using Role-playing Game Simulations</vt:lpstr>
      <vt:lpstr> </vt:lpstr>
      <vt:lpstr> </vt:lpstr>
      <vt:lpstr>PowerPoint Presentation</vt:lpstr>
      <vt:lpstr>Results: H2 Roles-Complexity</vt:lpstr>
      <vt:lpstr>Results: H3 Size of Game</vt:lpstr>
      <vt:lpstr>Results:   H4a English as a Second Language H4b Ratio of US/Global Students</vt:lpstr>
      <vt:lpstr>Results: H5 Game Longevity</vt:lpstr>
      <vt:lpstr> </vt:lpstr>
      <vt:lpstr>Immersive Virtual Reality as Tool to Promote Sustainable Development Goals</vt:lpstr>
      <vt:lpstr>PowerPoint Presentation</vt:lpstr>
      <vt:lpstr>PowerPoint Presentation</vt:lpstr>
      <vt:lpstr>PowerPoint Presentation</vt:lpstr>
      <vt:lpstr>PowerPoint Presentation</vt:lpstr>
      <vt:lpstr>PowerPoint Presentation</vt:lpstr>
      <vt:lpstr>PowerPoint Presentation</vt:lpstr>
      <vt:lpstr>      Some Conclusions</vt:lpstr>
      <vt:lpstr>      Some Conclusions</vt:lpstr>
      <vt:lpstr> Intercultural and Global Learning –  Achieving the UN SDGs Webinar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Environmental Worldviews through Global Learning</dc:title>
  <dc:creator>Tzoumis, Kelly</dc:creator>
  <cp:lastModifiedBy>Kelly Tzoumis</cp:lastModifiedBy>
  <cp:revision>573</cp:revision>
  <dcterms:created xsi:type="dcterms:W3CDTF">2021-09-10T21:06:28Z</dcterms:created>
  <dcterms:modified xsi:type="dcterms:W3CDTF">2024-04-02T04:26:54Z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