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10287000" cx="18288000"/>
  <p:notesSz cx="6858000" cy="9144000"/>
  <p:embeddedFontLst>
    <p:embeddedFont>
      <p:font typeface="Josefin Sans"/>
      <p:regular r:id="rId8"/>
      <p:bold r:id="rId9"/>
      <p:italic r:id="rId10"/>
      <p:boldItalic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font" Target="fonts/JosefinSans-boldItalic.fntdata"/><Relationship Id="rId10" Type="http://schemas.openxmlformats.org/officeDocument/2006/relationships/font" Target="fonts/JosefinSans-italic.fntdata"/><Relationship Id="rId9" Type="http://schemas.openxmlformats.org/officeDocument/2006/relationships/font" Target="fonts/JosefinSans-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JosefinSans-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9" name="Google Shape;89;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 name="Shape 11"/>
        <p:cNvGrpSpPr/>
        <p:nvPr/>
      </p:nvGrpSpPr>
      <p:grpSpPr>
        <a:xfrm>
          <a:off x="0" y="0"/>
          <a:ext cx="0" cy="0"/>
          <a:chOff x="0" y="0"/>
          <a:chExt cx="0" cy="0"/>
        </a:xfrm>
      </p:grpSpPr>
      <p:sp>
        <p:nvSpPr>
          <p:cNvPr id="12" name="Google Shape;12;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1"/>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1" name="Google Shape;71;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2"/>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7" name="Google Shape;77;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3"/>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18" name="Google Shape;18;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4" name="Google Shape;24;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5"/>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dk1"/>
              </a:buClr>
              <a:buSzPts val="4000"/>
              <a:buFont typeface="Calibri"/>
              <a:buNone/>
              <a:defRPr b="1"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5"/>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30" name="Google Shape;30;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6"/>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6" name="Google Shape;36;p6"/>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7" name="Google Shape;37;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7"/>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3" name="Google Shape;43;p7"/>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4" name="Google Shape;44;p7"/>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5" name="Google Shape;45;p7"/>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6" name="Google Shape;46;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57" name="Google Shape;57;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58" name="Google Shape;58;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0"/>
          <p:cNvSpPr/>
          <p:nvPr>
            <p:ph idx="2" type="pic"/>
          </p:nvPr>
        </p:nvSpPr>
        <p:spPr>
          <a:xfrm>
            <a:off x="1792288" y="612775"/>
            <a:ext cx="5486400" cy="4114800"/>
          </a:xfrm>
          <a:prstGeom prst="rect">
            <a:avLst/>
          </a:prstGeom>
          <a:noFill/>
          <a:ln>
            <a:noFill/>
          </a:ln>
        </p:spPr>
      </p:sp>
      <p:sp>
        <p:nvSpPr>
          <p:cNvPr id="64" name="Google Shape;64;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5" name="Google Shape;65;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23E8A"/>
        </a:solidFill>
      </p:bgPr>
    </p:bg>
    <p:spTree>
      <p:nvGrpSpPr>
        <p:cNvPr id="83" name="Shape 83"/>
        <p:cNvGrpSpPr/>
        <p:nvPr/>
      </p:nvGrpSpPr>
      <p:grpSpPr>
        <a:xfrm>
          <a:off x="0" y="0"/>
          <a:ext cx="0" cy="0"/>
          <a:chOff x="0" y="0"/>
          <a:chExt cx="0" cy="0"/>
        </a:xfrm>
      </p:grpSpPr>
      <p:sp>
        <p:nvSpPr>
          <p:cNvPr id="84" name="Google Shape;84;p13"/>
          <p:cNvSpPr txBox="1"/>
          <p:nvPr/>
        </p:nvSpPr>
        <p:spPr>
          <a:xfrm>
            <a:off x="183150" y="3669925"/>
            <a:ext cx="18803400" cy="40020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3000"/>
              <a:buFont typeface="Arial"/>
              <a:buNone/>
            </a:pPr>
            <a:r>
              <a:rPr b="1" i="0" lang="en-US" sz="13000" u="none" cap="none" strike="noStrike">
                <a:solidFill>
                  <a:srgbClr val="FFFFFF"/>
                </a:solidFill>
                <a:latin typeface="Josefin Sans"/>
                <a:ea typeface="Josefin Sans"/>
                <a:cs typeface="Josefin Sans"/>
                <a:sym typeface="Josefin Sans"/>
              </a:rPr>
              <a:t>NASPAA ACCREDITATION</a:t>
            </a:r>
            <a:endParaRPr b="0" i="0" sz="13000" u="none" cap="none" strike="noStrike">
              <a:solidFill>
                <a:srgbClr val="000000"/>
              </a:solidFill>
              <a:latin typeface="Arial"/>
              <a:ea typeface="Arial"/>
              <a:cs typeface="Arial"/>
              <a:sym typeface="Arial"/>
            </a:endParaRPr>
          </a:p>
        </p:txBody>
      </p:sp>
      <p:pic>
        <p:nvPicPr>
          <p:cNvPr id="85" name="Google Shape;85;p13"/>
          <p:cNvPicPr preferRelativeResize="0"/>
          <p:nvPr/>
        </p:nvPicPr>
        <p:blipFill rotWithShape="1">
          <a:blip r:embed="rId3">
            <a:alphaModFix/>
          </a:blip>
          <a:srcRect b="0" l="0" r="0" t="0"/>
          <a:stretch/>
        </p:blipFill>
        <p:spPr>
          <a:xfrm>
            <a:off x="0" y="-911180"/>
            <a:ext cx="18288000" cy="4214813"/>
          </a:xfrm>
          <a:prstGeom prst="rect">
            <a:avLst/>
          </a:prstGeom>
          <a:noFill/>
          <a:ln>
            <a:noFill/>
          </a:ln>
        </p:spPr>
      </p:pic>
      <p:sp>
        <p:nvSpPr>
          <p:cNvPr id="86" name="Google Shape;86;p13"/>
          <p:cNvSpPr txBox="1"/>
          <p:nvPr/>
        </p:nvSpPr>
        <p:spPr>
          <a:xfrm>
            <a:off x="183150" y="8038225"/>
            <a:ext cx="15069300" cy="1300500"/>
          </a:xfrm>
          <a:prstGeom prst="rect">
            <a:avLst/>
          </a:prstGeom>
          <a:noFill/>
          <a:ln>
            <a:noFill/>
          </a:ln>
        </p:spPr>
        <p:txBody>
          <a:bodyPr anchorCtr="0" anchor="t" bIns="91425" lIns="91425" spcFirstLastPara="1" rIns="91425" wrap="square" tIns="91425">
            <a:spAutoFit/>
          </a:bodyPr>
          <a:lstStyle/>
          <a:p>
            <a:pPr indent="0" lvl="0" marL="0" marR="0" rtl="0" algn="l">
              <a:lnSpc>
                <a:spcPct val="90000"/>
              </a:lnSpc>
              <a:spcBef>
                <a:spcPts val="0"/>
              </a:spcBef>
              <a:spcAft>
                <a:spcPts val="0"/>
              </a:spcAft>
              <a:buClr>
                <a:schemeClr val="dk1"/>
              </a:buClr>
              <a:buSzPts val="2400"/>
              <a:buFont typeface="Arial"/>
              <a:buNone/>
            </a:pPr>
            <a:r>
              <a:rPr b="1" i="0" lang="en-US" sz="4500" u="none" cap="none" strike="noStrike">
                <a:solidFill>
                  <a:schemeClr val="lt1"/>
                </a:solidFill>
                <a:latin typeface="Josefin Sans"/>
                <a:ea typeface="Josefin Sans"/>
                <a:cs typeface="Josefin Sans"/>
                <a:sym typeface="Josefin Sans"/>
              </a:rPr>
              <a:t>Standard 7: Matching communications with mission</a:t>
            </a:r>
            <a:endParaRPr b="1" i="0" sz="4500" u="none" cap="none" strike="noStrike">
              <a:solidFill>
                <a:schemeClr val="lt1"/>
              </a:solidFill>
              <a:latin typeface="Josefin Sans"/>
              <a:ea typeface="Josefin Sans"/>
              <a:cs typeface="Josefin Sans"/>
              <a:sym typeface="Josefin Sans"/>
            </a:endParaRPr>
          </a:p>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23E8A"/>
        </a:solidFill>
      </p:bgPr>
    </p:bg>
    <p:spTree>
      <p:nvGrpSpPr>
        <p:cNvPr id="90" name="Shape 90"/>
        <p:cNvGrpSpPr/>
        <p:nvPr/>
      </p:nvGrpSpPr>
      <p:grpSpPr>
        <a:xfrm>
          <a:off x="0" y="0"/>
          <a:ext cx="0" cy="0"/>
          <a:chOff x="0" y="0"/>
          <a:chExt cx="0" cy="0"/>
        </a:xfrm>
      </p:grpSpPr>
      <p:pic>
        <p:nvPicPr>
          <p:cNvPr id="91" name="Google Shape;91;p14"/>
          <p:cNvPicPr preferRelativeResize="0"/>
          <p:nvPr/>
        </p:nvPicPr>
        <p:blipFill>
          <a:blip r:embed="rId3">
            <a:alphaModFix/>
          </a:blip>
          <a:stretch>
            <a:fillRect/>
          </a:stretch>
        </p:blipFill>
        <p:spPr>
          <a:xfrm>
            <a:off x="495300" y="-2538150"/>
            <a:ext cx="17297398" cy="15363301"/>
          </a:xfrm>
          <a:prstGeom prst="rect">
            <a:avLst/>
          </a:prstGeom>
          <a:noFill/>
          <a:ln>
            <a:noFill/>
          </a:ln>
        </p:spPr>
      </p:pic>
      <p:sp>
        <p:nvSpPr>
          <p:cNvPr id="92" name="Google Shape;92;p14"/>
          <p:cNvSpPr txBox="1"/>
          <p:nvPr/>
        </p:nvSpPr>
        <p:spPr>
          <a:xfrm>
            <a:off x="0" y="2395350"/>
            <a:ext cx="18288000" cy="1123500"/>
          </a:xfrm>
          <a:prstGeom prst="rect">
            <a:avLst/>
          </a:prstGeom>
          <a:noFill/>
          <a:ln>
            <a:noFill/>
          </a:ln>
        </p:spPr>
        <p:txBody>
          <a:bodyPr anchorCtr="0" anchor="t" bIns="0" lIns="0" spcFirstLastPara="1" rIns="0" wrap="square" tIns="0">
            <a:spAutoFit/>
          </a:bodyPr>
          <a:lstStyle/>
          <a:p>
            <a:pPr indent="0" lvl="0" marL="0" marR="0" rtl="0" algn="ctr">
              <a:lnSpc>
                <a:spcPct val="120002"/>
              </a:lnSpc>
              <a:spcBef>
                <a:spcPts val="0"/>
              </a:spcBef>
              <a:spcAft>
                <a:spcPts val="0"/>
              </a:spcAft>
              <a:buClr>
                <a:srgbClr val="000000"/>
              </a:buClr>
              <a:buSzPts val="8799"/>
              <a:buFont typeface="Arial"/>
              <a:buNone/>
            </a:pPr>
            <a:r>
              <a:rPr b="0" i="0" lang="en-US" sz="7299" u="none" cap="none" strike="noStrike">
                <a:solidFill>
                  <a:srgbClr val="FFFFFF"/>
                </a:solidFill>
                <a:latin typeface="Josefin Sans"/>
                <a:ea typeface="Josefin Sans"/>
                <a:cs typeface="Josefin Sans"/>
                <a:sym typeface="Josefin Sans"/>
              </a:rPr>
              <a:t>Public Service Values in Action</a:t>
            </a:r>
            <a:endParaRPr b="0" i="0" sz="100" u="none" cap="none" strike="noStrike">
              <a:solidFill>
                <a:srgbClr val="000000"/>
              </a:solidFill>
              <a:latin typeface="Arial"/>
              <a:ea typeface="Arial"/>
              <a:cs typeface="Arial"/>
              <a:sym typeface="Arial"/>
            </a:endParaRPr>
          </a:p>
        </p:txBody>
      </p:sp>
      <p:sp>
        <p:nvSpPr>
          <p:cNvPr id="93" name="Google Shape;93;p14"/>
          <p:cNvSpPr txBox="1"/>
          <p:nvPr/>
        </p:nvSpPr>
        <p:spPr>
          <a:xfrm>
            <a:off x="2978850" y="4297300"/>
            <a:ext cx="12330300" cy="4100400"/>
          </a:xfrm>
          <a:prstGeom prst="rect">
            <a:avLst/>
          </a:prstGeom>
          <a:noFill/>
          <a:ln>
            <a:noFill/>
          </a:ln>
        </p:spPr>
        <p:txBody>
          <a:bodyPr anchorCtr="0" anchor="t" bIns="0" lIns="0" spcFirstLastPara="1" rIns="0" wrap="square" tIns="0">
            <a:spAutoFit/>
          </a:bodyPr>
          <a:lstStyle/>
          <a:p>
            <a:pPr indent="0" lvl="0" marL="914400" marR="0" rtl="0" algn="l">
              <a:lnSpc>
                <a:spcPct val="90000"/>
              </a:lnSpc>
              <a:spcBef>
                <a:spcPts val="600"/>
              </a:spcBef>
              <a:spcAft>
                <a:spcPts val="0"/>
              </a:spcAft>
              <a:buClr>
                <a:srgbClr val="000000"/>
              </a:buClr>
              <a:buSzPts val="3100"/>
              <a:buFont typeface="Arial"/>
              <a:buNone/>
            </a:pPr>
            <a:r>
              <a:rPr b="0" i="0" lang="en-US" sz="3700" u="none" cap="none" strike="noStrike">
                <a:solidFill>
                  <a:schemeClr val="lt1"/>
                </a:solidFill>
                <a:latin typeface="Josefin Sans"/>
                <a:ea typeface="Josefin Sans"/>
                <a:cs typeface="Josefin Sans"/>
                <a:sym typeface="Josefin Sans"/>
              </a:rPr>
              <a:t>All accredited programs will provide appropriate and current information about its mission, policies, practices, and accomplishments (including student learning outcomes) sufficient to inform decisions by its stakeholders such as prospective and current students; faculty; employers of current students and graduates; university administrators; alumni; and accrediting agencies.</a:t>
            </a:r>
            <a:endParaRPr b="0" i="0" sz="3700" u="none" cap="none" strike="noStrike">
              <a:solidFill>
                <a:schemeClr val="lt1"/>
              </a:solidFill>
              <a:latin typeface="Josefin Sans"/>
              <a:ea typeface="Josefin Sans"/>
              <a:cs typeface="Josefin Sans"/>
              <a:sym typeface="Josefin Sans"/>
            </a:endParaRPr>
          </a:p>
        </p:txBody>
      </p:sp>
    </p:spTree>
  </p:cSld>
  <p:clrMapOvr>
    <a:masterClrMapping/>
  </p:clrMapOvr>
  <p:transition spd="slow">
    <p:push/>
  </p:transition>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